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37" r:id="rId3"/>
  </p:sldMasterIdLst>
  <p:notesMasterIdLst>
    <p:notesMasterId r:id="rId43"/>
  </p:notesMasterIdLst>
  <p:handoutMasterIdLst>
    <p:handoutMasterId r:id="rId44"/>
  </p:handoutMasterIdLst>
  <p:sldIdLst>
    <p:sldId id="448" r:id="rId4"/>
    <p:sldId id="601" r:id="rId5"/>
    <p:sldId id="679" r:id="rId6"/>
    <p:sldId id="619" r:id="rId7"/>
    <p:sldId id="675" r:id="rId8"/>
    <p:sldId id="676" r:id="rId9"/>
    <p:sldId id="696" r:id="rId10"/>
    <p:sldId id="677" r:id="rId11"/>
    <p:sldId id="678" r:id="rId12"/>
    <p:sldId id="618" r:id="rId13"/>
    <p:sldId id="615" r:id="rId14"/>
    <p:sldId id="659" r:id="rId15"/>
    <p:sldId id="660" r:id="rId16"/>
    <p:sldId id="617" r:id="rId17"/>
    <p:sldId id="656" r:id="rId18"/>
    <p:sldId id="661" r:id="rId19"/>
    <p:sldId id="664" r:id="rId20"/>
    <p:sldId id="662" r:id="rId21"/>
    <p:sldId id="665" r:id="rId22"/>
    <p:sldId id="654" r:id="rId23"/>
    <p:sldId id="663" r:id="rId24"/>
    <p:sldId id="666" r:id="rId25"/>
    <p:sldId id="670" r:id="rId26"/>
    <p:sldId id="695" r:id="rId27"/>
    <p:sldId id="698" r:id="rId28"/>
    <p:sldId id="669" r:id="rId29"/>
    <p:sldId id="667" r:id="rId30"/>
    <p:sldId id="672" r:id="rId31"/>
    <p:sldId id="699" r:id="rId32"/>
    <p:sldId id="681" r:id="rId33"/>
    <p:sldId id="682" r:id="rId34"/>
    <p:sldId id="683" r:id="rId35"/>
    <p:sldId id="690" r:id="rId36"/>
    <p:sldId id="691" r:id="rId37"/>
    <p:sldId id="685" r:id="rId38"/>
    <p:sldId id="686" r:id="rId39"/>
    <p:sldId id="687" r:id="rId40"/>
    <p:sldId id="688" r:id="rId41"/>
    <p:sldId id="689" r:id="rId42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70000"/>
    <a:srgbClr val="BA0000"/>
    <a:srgbClr val="EF0000"/>
    <a:srgbClr val="F924F9"/>
    <a:srgbClr val="FF00FF"/>
    <a:srgbClr val="EAA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3" autoAdjust="0"/>
    <p:restoredTop sz="95701" autoAdjust="0"/>
  </p:normalViewPr>
  <p:slideViewPr>
    <p:cSldViewPr>
      <p:cViewPr varScale="1">
        <p:scale>
          <a:sx n="103" d="100"/>
          <a:sy n="103" d="100"/>
        </p:scale>
        <p:origin x="10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4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032" y="-104"/>
      </p:cViewPr>
      <p:guideLst>
        <p:guide orient="horz" pos="2952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1CBC1-B9CF-495B-ABC1-E8BBC323922B}" type="doc">
      <dgm:prSet loTypeId="urn:diagrams.loki3.com/VaryingWidthList" loCatId="officeonline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E88BBCB-698B-4A1D-A62C-2920682C8A1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dirty="0"/>
            <a:t>Target site insensitivity</a:t>
          </a:r>
        </a:p>
      </dgm:t>
    </dgm:pt>
    <dgm:pt modelId="{32390F48-FFE5-444E-874F-509B08D98952}" type="parTrans" cxnId="{CC929AB5-8D3C-4FBC-A996-7D3DD2640F2B}">
      <dgm:prSet/>
      <dgm:spPr/>
      <dgm:t>
        <a:bodyPr/>
        <a:lstStyle/>
        <a:p>
          <a:endParaRPr lang="en-US" sz="1400"/>
        </a:p>
      </dgm:t>
    </dgm:pt>
    <dgm:pt modelId="{79A1304C-86EF-42AE-AFFB-1F6B7CE24296}" type="sibTrans" cxnId="{CC929AB5-8D3C-4FBC-A996-7D3DD2640F2B}">
      <dgm:prSet/>
      <dgm:spPr/>
      <dgm:t>
        <a:bodyPr/>
        <a:lstStyle/>
        <a:p>
          <a:endParaRPr lang="en-US" sz="1400"/>
        </a:p>
      </dgm:t>
    </dgm:pt>
    <dgm:pt modelId="{0683C76E-337A-48D0-9ADF-E47F3C5A3D30}" type="pres">
      <dgm:prSet presAssocID="{B381CBC1-B9CF-495B-ABC1-E8BBC323922B}" presName="Name0" presStyleCnt="0">
        <dgm:presLayoutVars>
          <dgm:resizeHandles/>
        </dgm:presLayoutVars>
      </dgm:prSet>
      <dgm:spPr/>
    </dgm:pt>
    <dgm:pt modelId="{DE7D5D39-1B87-477B-A935-940787080A2E}" type="pres">
      <dgm:prSet presAssocID="{CE88BBCB-698B-4A1D-A62C-2920682C8A1E}" presName="text" presStyleLbl="node1" presStyleIdx="0" presStyleCnt="1" custLinFactNeighborX="-59670" custLinFactNeighborY="22110">
        <dgm:presLayoutVars>
          <dgm:bulletEnabled val="1"/>
        </dgm:presLayoutVars>
      </dgm:prSet>
      <dgm:spPr/>
    </dgm:pt>
  </dgm:ptLst>
  <dgm:cxnLst>
    <dgm:cxn modelId="{DE95F70B-891B-0241-A7F2-D413C93961E4}" type="presOf" srcId="{CE88BBCB-698B-4A1D-A62C-2920682C8A1E}" destId="{DE7D5D39-1B87-477B-A935-940787080A2E}" srcOrd="0" destOrd="0" presId="urn:diagrams.loki3.com/VaryingWidthList"/>
    <dgm:cxn modelId="{3DEADD5D-9C2D-E146-A8F5-CD3F680D07BB}" type="presOf" srcId="{B381CBC1-B9CF-495B-ABC1-E8BBC323922B}" destId="{0683C76E-337A-48D0-9ADF-E47F3C5A3D30}" srcOrd="0" destOrd="0" presId="urn:diagrams.loki3.com/VaryingWidthList"/>
    <dgm:cxn modelId="{CC929AB5-8D3C-4FBC-A996-7D3DD2640F2B}" srcId="{B381CBC1-B9CF-495B-ABC1-E8BBC323922B}" destId="{CE88BBCB-698B-4A1D-A62C-2920682C8A1E}" srcOrd="0" destOrd="0" parTransId="{32390F48-FFE5-444E-874F-509B08D98952}" sibTransId="{79A1304C-86EF-42AE-AFFB-1F6B7CE24296}"/>
    <dgm:cxn modelId="{184E5EAB-FE08-5542-8070-6F427F9A8F1A}" type="presParOf" srcId="{0683C76E-337A-48D0-9ADF-E47F3C5A3D30}" destId="{DE7D5D39-1B87-477B-A935-940787080A2E}" srcOrd="0" destOrd="0" presId="urn:diagrams.loki3.com/VaryingWidth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D5D39-1B87-477B-A935-940787080A2E}">
      <dsp:nvSpPr>
        <dsp:cNvPr id="0" name=""/>
        <dsp:cNvSpPr/>
      </dsp:nvSpPr>
      <dsp:spPr>
        <a:xfrm>
          <a:off x="0" y="0"/>
          <a:ext cx="1417500" cy="637580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Target site insensitivity</a:t>
          </a:r>
        </a:p>
      </dsp:txBody>
      <dsp:txXfrm>
        <a:off x="0" y="0"/>
        <a:ext cx="1417500" cy="637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32" tIns="47016" rIns="94032" bIns="47016" rtlCol="0"/>
          <a:lstStyle>
            <a:lvl1pPr algn="r">
              <a:defRPr sz="1200"/>
            </a:lvl1pPr>
          </a:lstStyle>
          <a:p>
            <a:fld id="{6D289040-503D-944E-9B1D-938F18AC7E54}" type="datetime1">
              <a:rPr lang="en-US" smtClean="0"/>
              <a:t>3/12/19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32" tIns="47016" rIns="94032" bIns="47016" rtlCol="0" anchor="b"/>
          <a:lstStyle>
            <a:lvl1pPr algn="l">
              <a:defRPr sz="1200"/>
            </a:lvl1pPr>
          </a:lstStyle>
          <a:p>
            <a:r>
              <a:rPr lang="en-US"/>
              <a:t>University of Arizona; Arizona Pest Management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32" tIns="47016" rIns="94032" bIns="47016" rtlCol="0" anchor="b"/>
          <a:lstStyle>
            <a:lvl1pPr algn="r">
              <a:defRPr sz="1200"/>
            </a:lvl1pPr>
          </a:lstStyle>
          <a:p>
            <a:fld id="{B16F6BF4-BAB3-4737-9069-A98F281C6F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94973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32" tIns="47016" rIns="94032" bIns="47016" rtlCol="0"/>
          <a:lstStyle>
            <a:lvl1pPr algn="r">
              <a:defRPr sz="1200"/>
            </a:lvl1pPr>
          </a:lstStyle>
          <a:p>
            <a:fld id="{84D3E84C-144E-E34D-B728-B278CB22F9C0}" type="datetime1">
              <a:rPr lang="en-US" smtClean="0"/>
              <a:t>3/12/19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32" tIns="47016" rIns="94032" bIns="470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32" tIns="47016" rIns="94032" bIns="470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32" tIns="47016" rIns="94032" bIns="47016" rtlCol="0" anchor="b"/>
          <a:lstStyle>
            <a:lvl1pPr algn="l">
              <a:defRPr sz="1200"/>
            </a:lvl1pPr>
          </a:lstStyle>
          <a:p>
            <a:r>
              <a:rPr lang="en-US"/>
              <a:t>University of Arizona; Arizona Pest Management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32" tIns="47016" rIns="94032" bIns="47016" rtlCol="0" anchor="b"/>
          <a:lstStyle>
            <a:lvl1pPr algn="r">
              <a:defRPr sz="1200"/>
            </a:lvl1pPr>
          </a:lstStyle>
          <a:p>
            <a:fld id="{5C207E1D-BDFC-4226-A9F2-70A6FFB61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2579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14100" y="8902344"/>
            <a:ext cx="3070860" cy="46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41" tIns="47021" rIns="94041" bIns="4702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4F2DF7E-D049-4945-A0C4-4B6B47C0C2C9}" type="slidenum">
              <a:rPr lang="en-US" altLang="en-US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3179906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719845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research is providing solid evidence that bed bug populations have developed resistance to commonly used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pyrethroids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654192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915043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3396712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4009" indent="-2938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539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555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5717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5877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6036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619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635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9D8706-B6FB-4D46-AB91-E502E63B24A1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853F2-A878-4BD6-9DA8-9EA5687F4D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04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4009" indent="-2938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539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555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5717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5877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6036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619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635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9D8706-B6FB-4D46-AB91-E502E63B24A1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0150" lvl="1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746448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133548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3651535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4009" indent="-2938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539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555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5717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5877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6036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619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635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9D8706-B6FB-4D46-AB91-E502E63B24A1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128158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1399306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909227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1142561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4009" indent="-2938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539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555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5717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5877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6036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619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635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9D8706-B6FB-4D46-AB91-E502E63B24A1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36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4009" indent="-2938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539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555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5717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5877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6036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619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635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9D8706-B6FB-4D46-AB91-E502E63B24A1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690925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683710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143789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0150" y="703263"/>
            <a:ext cx="4686300" cy="35147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9392" tIns="49696" rIns="99392" bIns="4969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University of Arizona; Arizona Pest Management Center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4009" indent="-2938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539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5558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5717" indent="-23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5877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6036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619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6355" indent="-2350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9BE584-EC65-454E-857D-A19E3E742AB1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A6ED059-B59D-7847-8F1D-129605272A1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99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1063113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4600352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4316088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160902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703263"/>
            <a:ext cx="46863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392249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07262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20321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Arizona; Arizona Pest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3898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5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75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0460">
              <a:defRPr/>
            </a:pPr>
            <a:fld id="{9D60C3A7-E0B7-48CB-AE49-99E24B504F79}" type="slidenum">
              <a:rPr lang="en-US">
                <a:solidFill>
                  <a:srgbClr val="000000"/>
                </a:solidFill>
                <a:latin typeface="Calibri" panose="020F0502020204030204"/>
              </a:rPr>
              <a:pPr defTabSz="940460">
                <a:defRPr/>
              </a:pPr>
              <a:t>8</a:t>
            </a:fld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7780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940460" fontAlgn="base">
              <a:spcBef>
                <a:spcPct val="0"/>
              </a:spcBef>
              <a:spcAft>
                <a:spcPct val="0"/>
              </a:spcAft>
              <a:defRPr/>
            </a:pPr>
            <a:fld id="{8543A917-0BE0-4F64-8B74-1BA23CF62D6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4046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862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3200" i="1" kern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D70B7B-0E5D-4A8D-B1B2-31B6222E05F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4287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19E33-4F7C-4002-829C-66A0A213DD9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5004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EC04E-BB58-4616-BA7E-96581A861B9E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1917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A9ED-9761-4ACA-9DEF-54931B8800F4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7253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F7802-F538-4DBB-BBA8-7516B371D3C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961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B56BA-0790-4F9C-956E-64D255D13BD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9362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74C5-B58F-4925-9E85-93ABB78E49E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1676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2906-4C33-418D-BCD9-0450ADE7B144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850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3A65-027B-431D-8363-92FDB555D3FB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1290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CA4F1-57B1-4885-95E7-7F154AF8C4B8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075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1222-E5AB-4929-A844-76DF56AF705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837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B170-5FBF-4DAC-A4C7-EE5BB9A12676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3241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BD229-2B56-4588-916A-ADC04B4987D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389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D6F3-0632-4000-B059-86CB4B48134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6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582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885DD-41A4-4481-8616-3368FAB7AB7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47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B76B1-3DAF-4000-829A-015A107FD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2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ECEE-F54B-4584-BDFA-8487B761780F}" type="datetimeFigureOut">
              <a:rPr lang="en-US" smtClean="0"/>
              <a:t>3/12/19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F81C-C44D-4070-9312-70CE0E918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34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88853-0C1A-4D30-B090-E6B234A2D9A9}" type="slidenum">
              <a:rPr lang="en-US">
                <a:solidFill>
                  <a:srgbClr val="D4D2D0"/>
                </a:solidFill>
              </a:rPr>
              <a:pPr/>
              <a:t>‹#›</a:t>
            </a:fld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55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3200" i="1" kern="0" dirty="0">
              <a:solidFill>
                <a:prstClr val="white"/>
              </a:solidFill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5" y="187329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3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D70B7B-0E5D-4A8D-B1B2-31B6222E05F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9608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B170-5FBF-4DAC-A4C7-EE5BB9A12676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2468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7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9C0E1-E39D-4EAC-93C7-0DD2E7DAC49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802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9C0E1-E39D-4EAC-93C7-0DD2E7DAC49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0073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318120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81C1-6379-4E1D-A705-04A2473355D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6138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9" y="609604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3E69A-2D06-4676-858E-EBCB4772079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8096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23D5B-31C1-45D8-A848-CC517EBDDF9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6477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8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E10A-E049-48E2-BE22-43B9D0AC8496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6031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778CB-B207-406E-9BCD-A11823472E7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6995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19E33-4F7C-4002-829C-66A0A213DD9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7456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2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4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EC04E-BB58-4616-BA7E-96581A861B9E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19689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A9ED-9761-4ACA-9DEF-54931B8800F4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8023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3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F7802-F538-4DBB-BBA8-7516B371D3C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2115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863323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2" y="1524004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2" y="1524004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4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4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B56BA-0790-4F9C-956E-64D255D13BD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1276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74C5-B58F-4925-9E85-93ABB78E49E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187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2906-4C33-418D-BCD9-0450ADE7B144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566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6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6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3A65-027B-431D-8363-92FDB555D3FB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0102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5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CA4F1-57B1-4885-95E7-7F154AF8C4B8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7409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5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2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1222-E5AB-4929-A844-76DF56AF705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1787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BD229-2B56-4588-916A-ADC04B4987D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0648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D6F3-0632-4000-B059-86CB4B48134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87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201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5" y="5254285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92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60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8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8" y="5752311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0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81C1-6379-4E1D-A705-04A2473355D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5714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885DD-41A4-4481-8616-3368FAB7A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2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88853-0C1A-4D30-B090-E6B234A2D9A9}" type="slidenum">
              <a:rPr lang="en-US">
                <a:solidFill>
                  <a:srgbClr val="D4D2D0"/>
                </a:solidFill>
              </a:rPr>
              <a:pPr/>
              <a:t>‹#›</a:t>
            </a:fld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48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FBEAA-D25F-4CFC-AE96-F66759082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29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446-8D65-4407-A9E5-05EDFB0A6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98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B76B1-3DAF-4000-829A-015A107FD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2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3200" i="1" kern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D70B7B-0E5D-4A8D-B1B2-31B6222E05F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909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B170-5FBF-4DAC-A4C7-EE5BB9A12676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557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9C0E1-E39D-4EAC-93C7-0DD2E7DAC49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6618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63843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81C1-6379-4E1D-A705-04A2473355D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8447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3E69A-2D06-4676-858E-EBCB4772079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1396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3E69A-2D06-4676-858E-EBCB4772079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2518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23D5B-31C1-45D8-A848-CC517EBDDF9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3368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E10A-E049-48E2-BE22-43B9D0AC8496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521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778CB-B207-406E-9BCD-A11823472E7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7574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19E33-4F7C-4002-829C-66A0A213DD9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630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EC04E-BB58-4616-BA7E-96581A861B9E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4769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6A9ED-9761-4ACA-9DEF-54931B8800F4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7957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F7802-F538-4DBB-BBA8-7516B371D3C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8563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B56BA-0790-4F9C-956E-64D255D13BD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633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F74C5-B58F-4925-9E85-93ABB78E49E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672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23D5B-31C1-45D8-A848-CC517EBDDF9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2018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2906-4C33-418D-BCD9-0450ADE7B144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1859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E3A65-027B-431D-8363-92FDB555D3FB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1106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CA4F1-57B1-4885-95E7-7F154AF8C4B8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9166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1222-E5AB-4929-A844-76DF56AF705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17012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BD229-2B56-4588-916A-ADC04B4987D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8138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D6F3-0632-4000-B059-86CB4B48134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06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180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556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4D2D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88853-0C1A-4D30-B090-E6B234A2D9A9}" type="slidenum">
              <a:rPr lang="en-US">
                <a:solidFill>
                  <a:srgbClr val="D4D2D0"/>
                </a:solidFill>
              </a:rPr>
              <a:pPr/>
              <a:t>‹#›</a:t>
            </a:fld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270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885DD-41A4-4481-8616-3368FAB7AB7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3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E10A-E049-48E2-BE22-43B9D0AC8496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4262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FBEAA-D25F-4CFC-AE96-F66759082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29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446-8D65-4407-A9E5-05EDFB0A6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982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B76B1-3DAF-4000-829A-015A107FD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778CB-B207-406E-9BCD-A11823472E7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2839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DEB1544-76AE-43F6-B021-E250316825C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2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5" r:id="rId23"/>
    <p:sldLayoutId id="2147483698" r:id="rId24"/>
    <p:sldLayoutId id="2147483780" r:id="rId25"/>
    <p:sldLayoutId id="2147483781" r:id="rId26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4"/>
            <a:ext cx="2438400" cy="244475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5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4"/>
            <a:ext cx="914400" cy="24447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DEB1544-76AE-43F6-B021-E250316825C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32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63" r:id="rId24"/>
    <p:sldLayoutId id="2147483764" r:id="rId25"/>
    <p:sldLayoutId id="2147483765" r:id="rId26"/>
    <p:sldLayoutId id="2147483766" r:id="rId27"/>
    <p:sldLayoutId id="2147483767" r:id="rId28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DEB1544-76AE-43F6-B021-E250316825C1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31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76" r:id="rId26"/>
    <p:sldLayoutId id="2147483777" r:id="rId27"/>
    <p:sldLayoutId id="2147483778" r:id="rId28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4.wdp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2.xml"/><Relationship Id="rId6" Type="http://schemas.openxmlformats.org/officeDocument/2006/relationships/diagramLayout" Target="../diagrams/layout1.xml"/><Relationship Id="rId11" Type="http://schemas.microsoft.com/office/2007/relationships/hdphoto" Target="../media/hdphoto6.wdp"/><Relationship Id="rId5" Type="http://schemas.openxmlformats.org/officeDocument/2006/relationships/diagramData" Target="../diagrams/data1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microsoft.com/office/2007/relationships/diagramDrawing" Target="../diagrams/drawing1.xml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aces.nmsu.edu/faculty/romero/index.html" TargetMode="External"/><Relationship Id="rId11" Type="http://schemas.openxmlformats.org/officeDocument/2006/relationships/image" Target="../media/image59.png"/><Relationship Id="rId5" Type="http://schemas.openxmlformats.org/officeDocument/2006/relationships/hyperlink" Target="https://doi.org/10.3390/insects7010002" TargetMode="External"/><Relationship Id="rId10" Type="http://schemas.openxmlformats.org/officeDocument/2006/relationships/image" Target="../media/image58.png"/><Relationship Id="rId4" Type="http://schemas.openxmlformats.org/officeDocument/2006/relationships/hyperlink" Target="http://extension.arizona.edu/sites/extension.arizona.edu/files/pubs/az1563.pdf" TargetMode="External"/><Relationship Id="rId9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2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jpeg"/><Relationship Id="rId5" Type="http://schemas.openxmlformats.org/officeDocument/2006/relationships/image" Target="../media/image2.png"/><Relationship Id="rId4" Type="http://schemas.openxmlformats.org/officeDocument/2006/relationships/hyperlink" Target="mailto:lucyli@email.arizona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A-CALS-APMC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67663"/>
            <a:ext cx="5181601" cy="1386193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521" y="4572000"/>
            <a:ext cx="2286000" cy="1912776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218440" y="394948"/>
            <a:ext cx="884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Pesticide Resistance in Bed Bugs and Bed Bug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2786906"/>
            <a:ext cx="40366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Shujuan</a:t>
            </a:r>
            <a:r>
              <a:rPr lang="en-US" sz="3200" b="1" dirty="0">
                <a:solidFill>
                  <a:srgbClr val="000000"/>
                </a:solidFill>
              </a:rPr>
              <a:t> (Lucy) Li</a:t>
            </a:r>
          </a:p>
          <a:p>
            <a:pPr algn="ctr"/>
            <a:r>
              <a:rPr lang="en-US" sz="2800" i="1" dirty="0">
                <a:solidFill>
                  <a:srgbClr val="000000"/>
                </a:solidFill>
              </a:rPr>
              <a:t>University of Arizona</a:t>
            </a:r>
          </a:p>
          <a:p>
            <a:pPr algn="ctr"/>
            <a:endParaRPr lang="en-US" sz="1000" i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A61A63-B5B4-324B-8337-C03EACA19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1"/>
            <a:ext cx="3269350" cy="20574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948944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B29C0E1-E39D-4EAC-93C7-0DD2E7DAC49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Pesticide Resistance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28600" y="838200"/>
            <a:ext cx="83820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Describes the decreased susceptibility of a pest population to a pesticide that was previously effective at controlling the pest.</a:t>
            </a:r>
          </a:p>
          <a:p>
            <a:pPr marL="457200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Occurs when a population of insects builds up a tolerance to a specific chemical, or group of chemicals with the same Mode of Action,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or the mechanism by which the chemical causes death in the pest.</a:t>
            </a:r>
          </a:p>
          <a:p>
            <a:pPr marL="457200" indent="-45720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Pests evolve pesticide resistance via natural selection: the most resistant individuals survive and pass on their genetic traits to their offspring.</a:t>
            </a:r>
          </a:p>
        </p:txBody>
      </p:sp>
    </p:spTree>
    <p:extLst>
      <p:ext uri="{BB962C8B-B14F-4D97-AF65-F5344CB8AC3E}">
        <p14:creationId xmlns:p14="http://schemas.microsoft.com/office/powerpoint/2010/main" val="421296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B29C0E1-E39D-4EAC-93C7-0DD2E7DAC49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D4D2D0"/>
              </a:solidFill>
            </a:endParaRPr>
          </a:p>
        </p:txBody>
      </p:sp>
      <p:pic>
        <p:nvPicPr>
          <p:cNvPr id="5" name="Picture 4" descr="Screen Shot 2018-02-16 at 2.3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527800" cy="68563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6581001"/>
            <a:ext cx="784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https://</a:t>
            </a:r>
            <a:r>
              <a:rPr lang="en-US" sz="1200" dirty="0" err="1">
                <a:solidFill>
                  <a:srgbClr val="000000"/>
                </a:solidFill>
              </a:rPr>
              <a:t>en.wikipedia.org</a:t>
            </a:r>
            <a:r>
              <a:rPr lang="en-US" sz="1200" dirty="0">
                <a:solidFill>
                  <a:srgbClr val="000000"/>
                </a:solidFill>
              </a:rPr>
              <a:t>/wiki/</a:t>
            </a:r>
            <a:r>
              <a:rPr lang="en-US" sz="1200" dirty="0" err="1">
                <a:solidFill>
                  <a:srgbClr val="000000"/>
                </a:solidFill>
              </a:rPr>
              <a:t>Pesticide_resistance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4363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083" y="838200"/>
            <a:ext cx="9066917" cy="5620624"/>
            <a:chOff x="-1" y="780176"/>
            <a:chExt cx="9303301" cy="57564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54E595-685E-4208-8180-11B29DA13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"/>
            <a:stretch/>
          </p:blipFill>
          <p:spPr>
            <a:xfrm>
              <a:off x="-1" y="780176"/>
              <a:ext cx="9303301" cy="5087224"/>
            </a:xfrm>
            <a:prstGeom prst="rect">
              <a:avLst/>
            </a:prstGeom>
          </p:spPr>
        </p:pic>
        <p:sp>
          <p:nvSpPr>
            <p:cNvPr id="6" name="Callout: Line 5">
              <a:extLst>
                <a:ext uri="{FF2B5EF4-FFF2-40B4-BE49-F238E27FC236}">
                  <a16:creationId xmlns:a16="http://schemas.microsoft.com/office/drawing/2014/main" id="{B0894BA1-5128-424C-9D7D-DED05128B328}"/>
                </a:ext>
              </a:extLst>
            </p:cNvPr>
            <p:cNvSpPr/>
            <p:nvPr/>
          </p:nvSpPr>
          <p:spPr>
            <a:xfrm>
              <a:off x="4253491" y="1001973"/>
              <a:ext cx="885568" cy="522027"/>
            </a:xfrm>
            <a:prstGeom prst="borderCallout1">
              <a:avLst>
                <a:gd name="adj1" fmla="val 101103"/>
                <a:gd name="adj2" fmla="val -1139"/>
                <a:gd name="adj3" fmla="val 232108"/>
                <a:gd name="adj4" fmla="val 2569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DENMARK</a:t>
              </a:r>
            </a:p>
            <a:p>
              <a:pPr marL="58738" marR="0" lvl="0" indent="-58738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  <a:p>
              <a:pPr marL="58738" marR="0" lvl="0" indent="-58738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Carbamates</a:t>
              </a:r>
            </a:p>
          </p:txBody>
        </p:sp>
        <p:sp>
          <p:nvSpPr>
            <p:cNvPr id="9" name="Callout: Line 8">
              <a:extLst>
                <a:ext uri="{FF2B5EF4-FFF2-40B4-BE49-F238E27FC236}">
                  <a16:creationId xmlns:a16="http://schemas.microsoft.com/office/drawing/2014/main" id="{5D25B905-A7F8-4C4E-875D-93A8E3443FFD}"/>
                </a:ext>
              </a:extLst>
            </p:cNvPr>
            <p:cNvSpPr/>
            <p:nvPr/>
          </p:nvSpPr>
          <p:spPr>
            <a:xfrm flipH="1">
              <a:off x="19804" y="2833528"/>
              <a:ext cx="1308683" cy="792270"/>
            </a:xfrm>
            <a:prstGeom prst="borderCallout1">
              <a:avLst>
                <a:gd name="adj1" fmla="val 48453"/>
                <a:gd name="adj2" fmla="val -641"/>
                <a:gd name="adj3" fmla="val -6612"/>
                <a:gd name="adj4" fmla="val -3804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USA</a:t>
              </a: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Organophosphates</a:t>
              </a:r>
            </a:p>
            <a:p>
              <a:pPr marL="58738" lvl="0" indent="-58738" defTabSz="457200">
                <a:buFont typeface="Arial" panose="020B0604020202020204" pitchFamily="34" charset="0"/>
                <a:buChar char="•"/>
                <a:defRPr/>
              </a:pPr>
              <a:r>
                <a:rPr lang="en-US" sz="1000" dirty="0">
                  <a:solidFill>
                    <a:prstClr val="black"/>
                  </a:solidFill>
                </a:rPr>
                <a:t>Neonicotinoids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allout: Line 9">
              <a:extLst>
                <a:ext uri="{FF2B5EF4-FFF2-40B4-BE49-F238E27FC236}">
                  <a16:creationId xmlns:a16="http://schemas.microsoft.com/office/drawing/2014/main" id="{EC821C45-4034-4694-BF9E-08523EB9CB5D}"/>
                </a:ext>
              </a:extLst>
            </p:cNvPr>
            <p:cNvSpPr/>
            <p:nvPr/>
          </p:nvSpPr>
          <p:spPr>
            <a:xfrm>
              <a:off x="8102267" y="2031106"/>
              <a:ext cx="1051988" cy="422965"/>
            </a:xfrm>
            <a:prstGeom prst="borderCallout1">
              <a:avLst>
                <a:gd name="adj1" fmla="val 101103"/>
                <a:gd name="adj2" fmla="val -1139"/>
                <a:gd name="adj3" fmla="val 186490"/>
                <a:gd name="adj4" fmla="val -38099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JAPAN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11" name="Callout: Line 10">
              <a:extLst>
                <a:ext uri="{FF2B5EF4-FFF2-40B4-BE49-F238E27FC236}">
                  <a16:creationId xmlns:a16="http://schemas.microsoft.com/office/drawing/2014/main" id="{9695418E-E5BF-4500-A5F8-8D945507DB6B}"/>
                </a:ext>
              </a:extLst>
            </p:cNvPr>
            <p:cNvSpPr/>
            <p:nvPr/>
          </p:nvSpPr>
          <p:spPr>
            <a:xfrm flipH="1">
              <a:off x="5909124" y="5171420"/>
              <a:ext cx="1551962" cy="1365165"/>
            </a:xfrm>
            <a:prstGeom prst="borderCallout1">
              <a:avLst>
                <a:gd name="adj1" fmla="val 41522"/>
                <a:gd name="adj2" fmla="val -1282"/>
                <a:gd name="adj3" fmla="val -62314"/>
                <a:gd name="adj4" fmla="val -992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AUSTRALIA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lectularius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Carbamates</a:t>
              </a: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DDT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hemipterus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13" name="Callout: Line 12">
              <a:extLst>
                <a:ext uri="{FF2B5EF4-FFF2-40B4-BE49-F238E27FC236}">
                  <a16:creationId xmlns:a16="http://schemas.microsoft.com/office/drawing/2014/main" id="{3EC82597-2B41-4E17-A721-8EAD77DA7AE7}"/>
                </a:ext>
              </a:extLst>
            </p:cNvPr>
            <p:cNvSpPr/>
            <p:nvPr/>
          </p:nvSpPr>
          <p:spPr>
            <a:xfrm>
              <a:off x="7830569" y="2759977"/>
              <a:ext cx="1389631" cy="1766160"/>
            </a:xfrm>
            <a:prstGeom prst="borderCallout1">
              <a:avLst>
                <a:gd name="adj1" fmla="val 42944"/>
                <a:gd name="adj2" fmla="val -918"/>
                <a:gd name="adj3" fmla="val 41856"/>
                <a:gd name="adj4" fmla="val -7421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THAILAND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lectularius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DDT</a:t>
              </a: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Carbamates</a:t>
              </a:r>
            </a:p>
            <a:p>
              <a:pPr marL="58738" marR="0" lvl="0" indent="-58738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Organophosphates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hemipterus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DDT</a:t>
              </a: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Carbamates</a:t>
              </a: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Organophosphates</a:t>
              </a:r>
            </a:p>
          </p:txBody>
        </p:sp>
        <p:sp>
          <p:nvSpPr>
            <p:cNvPr id="14" name="Callout: Line 13">
              <a:extLst>
                <a:ext uri="{FF2B5EF4-FFF2-40B4-BE49-F238E27FC236}">
                  <a16:creationId xmlns:a16="http://schemas.microsoft.com/office/drawing/2014/main" id="{9ADF0CDD-BF79-436C-AD06-B9988C38CE6B}"/>
                </a:ext>
              </a:extLst>
            </p:cNvPr>
            <p:cNvSpPr/>
            <p:nvPr/>
          </p:nvSpPr>
          <p:spPr>
            <a:xfrm flipH="1">
              <a:off x="2897777" y="1580412"/>
              <a:ext cx="941778" cy="526457"/>
            </a:xfrm>
            <a:prstGeom prst="borderCallout1">
              <a:avLst>
                <a:gd name="adj1" fmla="val 101103"/>
                <a:gd name="adj2" fmla="val -1139"/>
                <a:gd name="adj3" fmla="val 171323"/>
                <a:gd name="adj4" fmla="val -3942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UK</a:t>
              </a:r>
            </a:p>
            <a:p>
              <a:pPr marL="58738" marR="0" lvl="0" indent="-58738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8738" marR="0" lvl="0" indent="-58738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000" dirty="0" err="1">
                  <a:solidFill>
                    <a:prstClr val="black"/>
                  </a:solidFill>
                  <a:latin typeface="Calibri" panose="020F0502020204030204"/>
                </a:rPr>
                <a:t>Carbamates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allout: Line 14">
              <a:extLst>
                <a:ext uri="{FF2B5EF4-FFF2-40B4-BE49-F238E27FC236}">
                  <a16:creationId xmlns:a16="http://schemas.microsoft.com/office/drawing/2014/main" id="{B41435DE-5BBD-4CC6-AAD7-E899E107D44B}"/>
                </a:ext>
              </a:extLst>
            </p:cNvPr>
            <p:cNvSpPr/>
            <p:nvPr/>
          </p:nvSpPr>
          <p:spPr>
            <a:xfrm>
              <a:off x="4837791" y="1937242"/>
              <a:ext cx="1022965" cy="440724"/>
            </a:xfrm>
            <a:prstGeom prst="borderCallout1">
              <a:avLst>
                <a:gd name="adj1" fmla="val 101103"/>
                <a:gd name="adj2" fmla="val -1139"/>
                <a:gd name="adj3" fmla="val 105902"/>
                <a:gd name="adj4" fmla="val -32978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GERMANY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16" name="Callout: Line 15">
              <a:extLst>
                <a:ext uri="{FF2B5EF4-FFF2-40B4-BE49-F238E27FC236}">
                  <a16:creationId xmlns:a16="http://schemas.microsoft.com/office/drawing/2014/main" id="{EF0EB78B-D29B-47B0-A334-2BACEDDEFE5C}"/>
                </a:ext>
              </a:extLst>
            </p:cNvPr>
            <p:cNvSpPr/>
            <p:nvPr/>
          </p:nvSpPr>
          <p:spPr>
            <a:xfrm>
              <a:off x="5030248" y="2457358"/>
              <a:ext cx="1022965" cy="440724"/>
            </a:xfrm>
            <a:prstGeom prst="borderCallout1">
              <a:avLst>
                <a:gd name="adj1" fmla="val 101103"/>
                <a:gd name="adj2" fmla="val -1139"/>
                <a:gd name="adj3" fmla="val 33005"/>
                <a:gd name="adj4" fmla="val -64384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FRANCE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17" name="Callout: Line 16">
              <a:extLst>
                <a:ext uri="{FF2B5EF4-FFF2-40B4-BE49-F238E27FC236}">
                  <a16:creationId xmlns:a16="http://schemas.microsoft.com/office/drawing/2014/main" id="{BC0066E0-13DC-4572-9E48-21CD219C8E3A}"/>
                </a:ext>
              </a:extLst>
            </p:cNvPr>
            <p:cNvSpPr/>
            <p:nvPr/>
          </p:nvSpPr>
          <p:spPr>
            <a:xfrm flipH="1">
              <a:off x="3062633" y="3701186"/>
              <a:ext cx="1223319" cy="440724"/>
            </a:xfrm>
            <a:prstGeom prst="borderCallout1">
              <a:avLst>
                <a:gd name="adj1" fmla="val 101103"/>
                <a:gd name="adj2" fmla="val -1139"/>
                <a:gd name="adj3" fmla="val 42351"/>
                <a:gd name="adj4" fmla="val -72465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KENYA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18" name="Callout: Line 17">
              <a:extLst>
                <a:ext uri="{FF2B5EF4-FFF2-40B4-BE49-F238E27FC236}">
                  <a16:creationId xmlns:a16="http://schemas.microsoft.com/office/drawing/2014/main" id="{174DFDEB-2ACE-4581-BF70-84E202AC4DC6}"/>
                </a:ext>
              </a:extLst>
            </p:cNvPr>
            <p:cNvSpPr/>
            <p:nvPr/>
          </p:nvSpPr>
          <p:spPr>
            <a:xfrm flipH="1">
              <a:off x="3030173" y="4249053"/>
              <a:ext cx="1223318" cy="440724"/>
            </a:xfrm>
            <a:prstGeom prst="borderCallout1">
              <a:avLst>
                <a:gd name="adj1" fmla="val 101103"/>
                <a:gd name="adj2" fmla="val -1139"/>
                <a:gd name="adj3" fmla="val -30546"/>
                <a:gd name="adj4" fmla="val -70667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TANZANIA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20" name="Callout: Line 19">
              <a:extLst>
                <a:ext uri="{FF2B5EF4-FFF2-40B4-BE49-F238E27FC236}">
                  <a16:creationId xmlns:a16="http://schemas.microsoft.com/office/drawing/2014/main" id="{475667ED-D006-4B75-A076-74EB07FBE770}"/>
                </a:ext>
              </a:extLst>
            </p:cNvPr>
            <p:cNvSpPr/>
            <p:nvPr/>
          </p:nvSpPr>
          <p:spPr>
            <a:xfrm>
              <a:off x="5328056" y="3952839"/>
              <a:ext cx="1357050" cy="1041543"/>
            </a:xfrm>
            <a:prstGeom prst="borderCallout1">
              <a:avLst>
                <a:gd name="adj1" fmla="val -4915"/>
                <a:gd name="adj2" fmla="val 55322"/>
                <a:gd name="adj3" fmla="val -24683"/>
                <a:gd name="adj4" fmla="val 6779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SRI LANKA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hemipterus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DDT</a:t>
              </a: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Carbamates</a:t>
              </a:r>
            </a:p>
            <a:p>
              <a:pPr marL="53975" marR="0" lvl="0" indent="-539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Organophosphates</a:t>
              </a:r>
            </a:p>
          </p:txBody>
        </p:sp>
        <p:sp>
          <p:nvSpPr>
            <p:cNvPr id="23" name="Callout: Line 22">
              <a:extLst>
                <a:ext uri="{FF2B5EF4-FFF2-40B4-BE49-F238E27FC236}">
                  <a16:creationId xmlns:a16="http://schemas.microsoft.com/office/drawing/2014/main" id="{1B38FA5D-2811-41C0-B9BF-1854D6E2AB8E}"/>
                </a:ext>
              </a:extLst>
            </p:cNvPr>
            <p:cNvSpPr/>
            <p:nvPr/>
          </p:nvSpPr>
          <p:spPr>
            <a:xfrm>
              <a:off x="6730678" y="3952838"/>
              <a:ext cx="1051988" cy="503955"/>
            </a:xfrm>
            <a:prstGeom prst="borderCallout1">
              <a:avLst>
                <a:gd name="adj1" fmla="val -49"/>
                <a:gd name="adj2" fmla="val 42720"/>
                <a:gd name="adj3" fmla="val -30259"/>
                <a:gd name="adj4" fmla="val 34389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MALAYSIA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DDT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24" name="Callout: Line 23">
              <a:extLst>
                <a:ext uri="{FF2B5EF4-FFF2-40B4-BE49-F238E27FC236}">
                  <a16:creationId xmlns:a16="http://schemas.microsoft.com/office/drawing/2014/main" id="{A97A1156-0920-481E-BED3-04CB761F5DDF}"/>
                </a:ext>
              </a:extLst>
            </p:cNvPr>
            <p:cNvSpPr/>
            <p:nvPr/>
          </p:nvSpPr>
          <p:spPr>
            <a:xfrm>
              <a:off x="5325751" y="2987265"/>
              <a:ext cx="1022965" cy="440724"/>
            </a:xfrm>
            <a:prstGeom prst="borderCallout1">
              <a:avLst>
                <a:gd name="adj1" fmla="val 42096"/>
                <a:gd name="adj2" fmla="val -1959"/>
                <a:gd name="adj3" fmla="val 12633"/>
                <a:gd name="adj4" fmla="val -19037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ISRAEL</a:t>
              </a:r>
            </a:p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Pyrethroids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116D49-1588-4DD8-BEBD-4C0FE03E1929}"/>
                </a:ext>
              </a:extLst>
            </p:cNvPr>
            <p:cNvSpPr/>
            <p:nvPr/>
          </p:nvSpPr>
          <p:spPr>
            <a:xfrm>
              <a:off x="76200" y="3980547"/>
              <a:ext cx="228600" cy="210453"/>
            </a:xfrm>
            <a:prstGeom prst="rect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052F89-B94B-462E-B314-7821F2782274}"/>
                </a:ext>
              </a:extLst>
            </p:cNvPr>
            <p:cNvSpPr/>
            <p:nvPr/>
          </p:nvSpPr>
          <p:spPr>
            <a:xfrm>
              <a:off x="76200" y="4343400"/>
              <a:ext cx="228600" cy="21045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7E403CA-C511-4640-AE3F-B5B469A84948}"/>
                </a:ext>
              </a:extLst>
            </p:cNvPr>
            <p:cNvSpPr/>
            <p:nvPr/>
          </p:nvSpPr>
          <p:spPr>
            <a:xfrm>
              <a:off x="76200" y="4666347"/>
              <a:ext cx="228600" cy="210453"/>
            </a:xfrm>
            <a:prstGeom prst="rect">
              <a:avLst/>
            </a:prstGeom>
            <a:solidFill>
              <a:srgbClr val="66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5914DD-C4EB-4E5E-BB4F-08781C156481}"/>
                </a:ext>
              </a:extLst>
            </p:cNvPr>
            <p:cNvSpPr txBox="1"/>
            <p:nvPr/>
          </p:nvSpPr>
          <p:spPr>
            <a:xfrm>
              <a:off x="278775" y="3962400"/>
              <a:ext cx="1016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lectularius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323D18-D108-4F10-A055-881F99B15D48}"/>
                </a:ext>
              </a:extLst>
            </p:cNvPr>
            <p:cNvSpPr txBox="1"/>
            <p:nvPr/>
          </p:nvSpPr>
          <p:spPr>
            <a:xfrm>
              <a:off x="296434" y="4340423"/>
              <a:ext cx="1075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hemipterus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B13DD0-3921-4D79-B0AD-7D4CB2A6D30F}"/>
                </a:ext>
              </a:extLst>
            </p:cNvPr>
            <p:cNvSpPr txBox="1"/>
            <p:nvPr/>
          </p:nvSpPr>
          <p:spPr>
            <a:xfrm>
              <a:off x="302622" y="4648200"/>
              <a:ext cx="26691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C. </a:t>
              </a: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lectularius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C. </a:t>
              </a: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hemipterus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7BFB55-89F0-4AF4-A530-E8528150DC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1800" y="3810000"/>
              <a:ext cx="381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7D38DA-EC23-479D-9434-617EC25BC04C}"/>
              </a:ext>
            </a:extLst>
          </p:cNvPr>
          <p:cNvSpPr txBox="1"/>
          <p:nvPr/>
        </p:nvSpPr>
        <p:spPr>
          <a:xfrm>
            <a:off x="0" y="177225"/>
            <a:ext cx="91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Reports of insecticide resistance in “modern” bed bugs </a:t>
            </a:r>
          </a:p>
        </p:txBody>
      </p:sp>
    </p:spTree>
    <p:extLst>
      <p:ext uri="{BB962C8B-B14F-4D97-AF65-F5344CB8AC3E}">
        <p14:creationId xmlns:p14="http://schemas.microsoft.com/office/powerpoint/2010/main" val="66675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447800"/>
            <a:ext cx="6858000" cy="1655762"/>
          </a:xfrm>
        </p:spPr>
        <p:txBody>
          <a:bodyPr/>
          <a:lstStyle/>
          <a:p>
            <a:r>
              <a:rPr lang="en-US" sz="4000" b="1" dirty="0">
                <a:solidFill>
                  <a:srgbClr val="0000FF"/>
                </a:solidFill>
              </a:rPr>
              <a:t>Resistance Mechanisms in Bed Bugs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9F81C-C44D-4070-9312-70CE0E918B7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Screen Shot 2018-02-18 at 12.55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6600"/>
            <a:ext cx="7772400" cy="2937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6096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Dang et al. 2017</a:t>
            </a:r>
          </a:p>
        </p:txBody>
      </p:sp>
    </p:spTree>
    <p:extLst>
      <p:ext uri="{BB962C8B-B14F-4D97-AF65-F5344CB8AC3E}">
        <p14:creationId xmlns:p14="http://schemas.microsoft.com/office/powerpoint/2010/main" val="1649718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B29C0E1-E39D-4EAC-93C7-0DD2E7DAC49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Four Types of Resistance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28600" y="838200"/>
            <a:ext cx="876300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AutoNum type="arabicParenR"/>
            </a:pPr>
            <a:r>
              <a:rPr lang="en-US" sz="2800" u="sng" dirty="0">
                <a:solidFill>
                  <a:srgbClr val="000000"/>
                </a:solidFill>
                <a:latin typeface="+mn-lt"/>
              </a:rPr>
              <a:t>Penetration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– resistant insects may absorb the toxin slower than susceptible insects.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arenR"/>
            </a:pPr>
            <a:r>
              <a:rPr lang="en-US" sz="2800" u="sng" dirty="0">
                <a:solidFill>
                  <a:srgbClr val="000000"/>
                </a:solidFill>
                <a:latin typeface="+mn-lt"/>
              </a:rPr>
              <a:t>Target-site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– the target site where the toxin usually acts in the insect has been genetically modified to reduce the product’s effects.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arenR"/>
            </a:pPr>
            <a:r>
              <a:rPr lang="en-US" sz="2800" u="sng" dirty="0">
                <a:solidFill>
                  <a:srgbClr val="000000"/>
                </a:solidFill>
                <a:latin typeface="+mn-lt"/>
              </a:rPr>
              <a:t>Metabolic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– resistant insects may naturally detoxify or destroy the toxin faster than susceptible insects, or quickly rid their bodies of the toxic molecules. 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rabicParenR"/>
            </a:pPr>
            <a:r>
              <a:rPr lang="en-US" sz="2800" u="sng" dirty="0">
                <a:solidFill>
                  <a:srgbClr val="000000"/>
                </a:solidFill>
                <a:latin typeface="+mn-lt"/>
              </a:rPr>
              <a:t>Behavioral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 – resistant insects may detect or recognize a danger and avoid the toxin.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6534834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Insecticide Resistance Action </a:t>
            </a:r>
            <a:r>
              <a:rPr lang="en-US" sz="1200" dirty="0" err="1"/>
              <a:t>Com</a:t>
            </a:r>
            <a:r>
              <a:rPr lang="en-US" sz="1200" dirty="0" err="1">
                <a:solidFill>
                  <a:srgbClr val="000000"/>
                </a:solidFill>
              </a:rPr>
              <a:t>http</a:t>
            </a:r>
            <a:r>
              <a:rPr lang="en-US" sz="1200" dirty="0">
                <a:solidFill>
                  <a:srgbClr val="000000"/>
                </a:solidFill>
              </a:rPr>
              <a:t>://</a:t>
            </a:r>
            <a:r>
              <a:rPr lang="en-US" sz="1200" dirty="0" err="1">
                <a:solidFill>
                  <a:srgbClr val="000000"/>
                </a:solidFill>
              </a:rPr>
              <a:t>www.irac-online.org</a:t>
            </a:r>
            <a:r>
              <a:rPr lang="en-US" sz="1200" dirty="0">
                <a:solidFill>
                  <a:srgbClr val="000000"/>
                </a:solidFill>
              </a:rPr>
              <a:t>/about/resistance/mechanisms/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75968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Insecticide Resistance Action Committee</a:t>
            </a:r>
          </a:p>
        </p:txBody>
      </p:sp>
    </p:spTree>
    <p:extLst>
      <p:ext uri="{BB962C8B-B14F-4D97-AF65-F5344CB8AC3E}">
        <p14:creationId xmlns:p14="http://schemas.microsoft.com/office/powerpoint/2010/main" val="2898494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13106"/>
            <a:ext cx="8919754" cy="5334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</a:rPr>
              <a:t>Resistant bed bugs may absorb the toxin slower than susceptible insects.</a:t>
            </a:r>
          </a:p>
          <a:p>
            <a:pPr eaLnBrk="1" hangingPunct="1"/>
            <a:r>
              <a:rPr lang="en-US" altLang="en-US" sz="3200" dirty="0">
                <a:solidFill>
                  <a:schemeClr val="bg1"/>
                </a:solidFill>
              </a:rPr>
              <a:t>Reduced insecticide penetration – thickening or remodeling of the cuticle may contribute to decreased insecticide                                              penetration.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14" y="3479336"/>
            <a:ext cx="4602480" cy="3189193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" name="TextBox 2"/>
          <p:cNvSpPr txBox="1"/>
          <p:nvPr/>
        </p:nvSpPr>
        <p:spPr>
          <a:xfrm>
            <a:off x="4484914" y="6540767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Photography by Tim </a:t>
            </a:r>
            <a:r>
              <a:rPr lang="en-US" sz="1400" dirty="0" err="1">
                <a:solidFill>
                  <a:schemeClr val="bg1"/>
                </a:solidFill>
              </a:rPr>
              <a:t>Flach</a:t>
            </a:r>
            <a:r>
              <a:rPr lang="en-US" sz="1400" dirty="0">
                <a:solidFill>
                  <a:schemeClr val="bg1"/>
                </a:solidFill>
              </a:rPr>
              <a:t>, Getty Images.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Penetration Resistance</a:t>
            </a:r>
          </a:p>
        </p:txBody>
      </p:sp>
    </p:spTree>
    <p:extLst>
      <p:ext uri="{BB962C8B-B14F-4D97-AF65-F5344CB8AC3E}">
        <p14:creationId xmlns:p14="http://schemas.microsoft.com/office/powerpoint/2010/main" val="65113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9C26CCBF-2AD7-4F9A-A78B-1E8019A44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16566" r="2477" b="2087"/>
          <a:stretch/>
        </p:blipFill>
        <p:spPr bwMode="auto">
          <a:xfrm rot="16200000">
            <a:off x="2834404" y="1175614"/>
            <a:ext cx="4706485" cy="66501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000" y1="22427" x2="30467" y2="12421"/>
                        <a14:foregroundMark x1="59200" y1="22139" x2="68333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3" t="7255" r="13363" b="6735"/>
          <a:stretch/>
        </p:blipFill>
        <p:spPr bwMode="auto">
          <a:xfrm flipH="1">
            <a:off x="244525" y="609600"/>
            <a:ext cx="685802" cy="1609604"/>
          </a:xfrm>
          <a:prstGeom prst="rect">
            <a:avLst/>
          </a:prstGeom>
          <a:noFill/>
          <a:scene3d>
            <a:camera prst="orthographicFront"/>
            <a:lightRig rig="sunrise" dir="t"/>
          </a:scene3d>
          <a:sp3d prstMaterial="powder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FE702-C7E9-429B-BFC5-2AFAE54B6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40" l="0" r="100000">
                        <a14:foregroundMark x1="12684" y1="16454" x2="84661" y2="1118"/>
                        <a14:foregroundMark x1="74631" y1="10224" x2="94985" y2="27955"/>
                        <a14:foregroundMark x1="91740" y1="2236" x2="98525" y2="5112"/>
                        <a14:foregroundMark x1="25959" y1="27157" x2="51917" y2="273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99" y="4242925"/>
            <a:ext cx="1189728" cy="21969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FF14516-55AD-482C-8CAE-2A3A2737D51E}"/>
              </a:ext>
            </a:extLst>
          </p:cNvPr>
          <p:cNvGrpSpPr/>
          <p:nvPr/>
        </p:nvGrpSpPr>
        <p:grpSpPr>
          <a:xfrm>
            <a:off x="3033441" y="3992669"/>
            <a:ext cx="860327" cy="606581"/>
            <a:chOff x="10037378" y="3363802"/>
            <a:chExt cx="1373716" cy="945933"/>
          </a:xfrm>
        </p:grpSpPr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1C1590FA-1276-48AC-AF1D-323BB7E74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37378" y="3363802"/>
              <a:ext cx="1373716" cy="900357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Image result for deltamethrin molecule">
              <a:extLst>
                <a:ext uri="{FF2B5EF4-FFF2-40B4-BE49-F238E27FC236}">
                  <a16:creationId xmlns:a16="http://schemas.microsoft.com/office/drawing/2014/main" id="{E79BBE67-E408-4225-8E7B-4207E5A12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75" b="89974" l="4590" r="97363">
                          <a14:foregroundMark x1="22266" y1="9505" x2="21484" y2="25781"/>
                          <a14:foregroundMark x1="4785" y1="31120" x2="17285" y2="33073"/>
                          <a14:foregroundMark x1="17285" y1="33073" x2="19922" y2="34375"/>
                          <a14:foregroundMark x1="4590" y1="62760" x2="6445" y2="54297"/>
                          <a14:foregroundMark x1="6445" y1="54297" x2="6934" y2="54167"/>
                          <a14:foregroundMark x1="87988" y1="32292" x2="92285" y2="39974"/>
                          <a14:foregroundMark x1="92285" y1="39974" x2="93555" y2="47135"/>
                          <a14:foregroundMark x1="93555" y1="47135" x2="93262" y2="54167"/>
                          <a14:foregroundMark x1="93262" y1="54167" x2="91602" y2="60286"/>
                          <a14:foregroundMark x1="95996" y1="57422" x2="97363" y2="53385"/>
                          <a14:foregroundMark x1="62793" y1="65234" x2="71289" y2="69141"/>
                          <a14:backgroundMark x1="89063" y1="66667" x2="96777" y2="65755"/>
                          <a14:backgroundMark x1="96777" y1="65755" x2="98633" y2="6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772" y="3405339"/>
              <a:ext cx="1205861" cy="90439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E77845-F604-496F-94E9-26F2D0295F10}"/>
              </a:ext>
            </a:extLst>
          </p:cNvPr>
          <p:cNvGrpSpPr/>
          <p:nvPr/>
        </p:nvGrpSpPr>
        <p:grpSpPr>
          <a:xfrm rot="20226888">
            <a:off x="4104612" y="3145525"/>
            <a:ext cx="1022335" cy="519101"/>
            <a:chOff x="1128448" y="755412"/>
            <a:chExt cx="1623517" cy="1591255"/>
          </a:xfrm>
          <a:scene3d>
            <a:camera prst="orthographicFront"/>
            <a:lightRig rig="chilly" dir="t"/>
          </a:scene3d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CF0D0E-AAF2-4DC6-AB40-BD6A49919EF5}"/>
                </a:ext>
              </a:extLst>
            </p:cNvPr>
            <p:cNvSpPr/>
            <p:nvPr/>
          </p:nvSpPr>
          <p:spPr>
            <a:xfrm>
              <a:off x="1131965" y="794545"/>
              <a:ext cx="1620000" cy="155212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sp3d prstMaterial="translucentPowder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A91060-5106-42C2-863F-CE159396E608}"/>
                </a:ext>
              </a:extLst>
            </p:cNvPr>
            <p:cNvSpPr txBox="1"/>
            <p:nvPr/>
          </p:nvSpPr>
          <p:spPr>
            <a:xfrm rot="21497321">
              <a:off x="1128448" y="755412"/>
              <a:ext cx="1619999" cy="1552118"/>
            </a:xfrm>
            <a:prstGeom prst="rect">
              <a:avLst/>
            </a:prstGeom>
            <a:sp3d prstMaterial="translucentPowder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Reduced penetration</a:t>
              </a:r>
            </a:p>
          </p:txBody>
        </p:sp>
      </p:grpSp>
      <p:sp>
        <p:nvSpPr>
          <p:cNvPr id="4" name="Freeform 3"/>
          <p:cNvSpPr/>
          <p:nvPr/>
        </p:nvSpPr>
        <p:spPr>
          <a:xfrm>
            <a:off x="3436271" y="3331672"/>
            <a:ext cx="4958867" cy="2366128"/>
          </a:xfrm>
          <a:custGeom>
            <a:avLst/>
            <a:gdLst>
              <a:gd name="connsiteX0" fmla="*/ 28649 w 4958867"/>
              <a:gd name="connsiteY0" fmla="*/ 1074656 h 2366128"/>
              <a:gd name="connsiteX1" fmla="*/ 38075 w 4958867"/>
              <a:gd name="connsiteY1" fmla="*/ 1027522 h 2366128"/>
              <a:gd name="connsiteX2" fmla="*/ 75783 w 4958867"/>
              <a:gd name="connsiteY2" fmla="*/ 970961 h 2366128"/>
              <a:gd name="connsiteX3" fmla="*/ 94636 w 4958867"/>
              <a:gd name="connsiteY3" fmla="*/ 895546 h 2366128"/>
              <a:gd name="connsiteX4" fmla="*/ 122917 w 4958867"/>
              <a:gd name="connsiteY4" fmla="*/ 867266 h 2366128"/>
              <a:gd name="connsiteX5" fmla="*/ 170051 w 4958867"/>
              <a:gd name="connsiteY5" fmla="*/ 782425 h 2366128"/>
              <a:gd name="connsiteX6" fmla="*/ 198331 w 4958867"/>
              <a:gd name="connsiteY6" fmla="*/ 772998 h 2366128"/>
              <a:gd name="connsiteX7" fmla="*/ 217185 w 4958867"/>
              <a:gd name="connsiteY7" fmla="*/ 744718 h 2366128"/>
              <a:gd name="connsiteX8" fmla="*/ 273745 w 4958867"/>
              <a:gd name="connsiteY8" fmla="*/ 707010 h 2366128"/>
              <a:gd name="connsiteX9" fmla="*/ 330306 w 4958867"/>
              <a:gd name="connsiteY9" fmla="*/ 669303 h 2366128"/>
              <a:gd name="connsiteX10" fmla="*/ 358587 w 4958867"/>
              <a:gd name="connsiteY10" fmla="*/ 650450 h 2366128"/>
              <a:gd name="connsiteX11" fmla="*/ 415148 w 4958867"/>
              <a:gd name="connsiteY11" fmla="*/ 631596 h 2366128"/>
              <a:gd name="connsiteX12" fmla="*/ 499989 w 4958867"/>
              <a:gd name="connsiteY12" fmla="*/ 603316 h 2366128"/>
              <a:gd name="connsiteX13" fmla="*/ 622537 w 4958867"/>
              <a:gd name="connsiteY13" fmla="*/ 584462 h 2366128"/>
              <a:gd name="connsiteX14" fmla="*/ 650818 w 4958867"/>
              <a:gd name="connsiteY14" fmla="*/ 575035 h 2366128"/>
              <a:gd name="connsiteX15" fmla="*/ 726232 w 4958867"/>
              <a:gd name="connsiteY15" fmla="*/ 556182 h 2366128"/>
              <a:gd name="connsiteX16" fmla="*/ 754512 w 4958867"/>
              <a:gd name="connsiteY16" fmla="*/ 546755 h 2366128"/>
              <a:gd name="connsiteX17" fmla="*/ 1065597 w 4958867"/>
              <a:gd name="connsiteY17" fmla="*/ 527901 h 2366128"/>
              <a:gd name="connsiteX18" fmla="*/ 1084451 w 4958867"/>
              <a:gd name="connsiteY18" fmla="*/ 499621 h 2366128"/>
              <a:gd name="connsiteX19" fmla="*/ 1112731 w 4958867"/>
              <a:gd name="connsiteY19" fmla="*/ 490194 h 2366128"/>
              <a:gd name="connsiteX20" fmla="*/ 1150438 w 4958867"/>
              <a:gd name="connsiteY20" fmla="*/ 452487 h 2366128"/>
              <a:gd name="connsiteX21" fmla="*/ 1206999 w 4958867"/>
              <a:gd name="connsiteY21" fmla="*/ 395926 h 2366128"/>
              <a:gd name="connsiteX22" fmla="*/ 1244706 w 4958867"/>
              <a:gd name="connsiteY22" fmla="*/ 377072 h 2366128"/>
              <a:gd name="connsiteX23" fmla="*/ 1272987 w 4958867"/>
              <a:gd name="connsiteY23" fmla="*/ 348792 h 2366128"/>
              <a:gd name="connsiteX24" fmla="*/ 1348401 w 4958867"/>
              <a:gd name="connsiteY24" fmla="*/ 320511 h 2366128"/>
              <a:gd name="connsiteX25" fmla="*/ 1376682 w 4958867"/>
              <a:gd name="connsiteY25" fmla="*/ 301658 h 2366128"/>
              <a:gd name="connsiteX26" fmla="*/ 1433242 w 4958867"/>
              <a:gd name="connsiteY26" fmla="*/ 282804 h 2366128"/>
              <a:gd name="connsiteX27" fmla="*/ 1489803 w 4958867"/>
              <a:gd name="connsiteY27" fmla="*/ 273377 h 2366128"/>
              <a:gd name="connsiteX28" fmla="*/ 1555791 w 4958867"/>
              <a:gd name="connsiteY28" fmla="*/ 263951 h 2366128"/>
              <a:gd name="connsiteX29" fmla="*/ 1650059 w 4958867"/>
              <a:gd name="connsiteY29" fmla="*/ 235670 h 2366128"/>
              <a:gd name="connsiteX30" fmla="*/ 1706620 w 4958867"/>
              <a:gd name="connsiteY30" fmla="*/ 207390 h 2366128"/>
              <a:gd name="connsiteX31" fmla="*/ 1763180 w 4958867"/>
              <a:gd name="connsiteY31" fmla="*/ 179109 h 2366128"/>
              <a:gd name="connsiteX32" fmla="*/ 1791461 w 4958867"/>
              <a:gd name="connsiteY32" fmla="*/ 160256 h 2366128"/>
              <a:gd name="connsiteX33" fmla="*/ 1857449 w 4958867"/>
              <a:gd name="connsiteY33" fmla="*/ 131975 h 2366128"/>
              <a:gd name="connsiteX34" fmla="*/ 1961143 w 4958867"/>
              <a:gd name="connsiteY34" fmla="*/ 37707 h 2366128"/>
              <a:gd name="connsiteX35" fmla="*/ 1998851 w 4958867"/>
              <a:gd name="connsiteY35" fmla="*/ 9427 h 2366128"/>
              <a:gd name="connsiteX36" fmla="*/ 2027131 w 4958867"/>
              <a:gd name="connsiteY36" fmla="*/ 0 h 2366128"/>
              <a:gd name="connsiteX37" fmla="*/ 2102545 w 4958867"/>
              <a:gd name="connsiteY37" fmla="*/ 9427 h 2366128"/>
              <a:gd name="connsiteX38" fmla="*/ 2177960 w 4958867"/>
              <a:gd name="connsiteY38" fmla="*/ 28281 h 2366128"/>
              <a:gd name="connsiteX39" fmla="*/ 2206240 w 4958867"/>
              <a:gd name="connsiteY39" fmla="*/ 37707 h 2366128"/>
              <a:gd name="connsiteX40" fmla="*/ 2460764 w 4958867"/>
              <a:gd name="connsiteY40" fmla="*/ 47134 h 2366128"/>
              <a:gd name="connsiteX41" fmla="*/ 3422298 w 4958867"/>
              <a:gd name="connsiteY41" fmla="*/ 65988 h 2366128"/>
              <a:gd name="connsiteX42" fmla="*/ 3469432 w 4958867"/>
              <a:gd name="connsiteY42" fmla="*/ 75415 h 2366128"/>
              <a:gd name="connsiteX43" fmla="*/ 3535420 w 4958867"/>
              <a:gd name="connsiteY43" fmla="*/ 84841 h 2366128"/>
              <a:gd name="connsiteX44" fmla="*/ 3573127 w 4958867"/>
              <a:gd name="connsiteY44" fmla="*/ 94268 h 2366128"/>
              <a:gd name="connsiteX45" fmla="*/ 3676822 w 4958867"/>
              <a:gd name="connsiteY45" fmla="*/ 103695 h 2366128"/>
              <a:gd name="connsiteX46" fmla="*/ 3761663 w 4958867"/>
              <a:gd name="connsiteY46" fmla="*/ 113122 h 2366128"/>
              <a:gd name="connsiteX47" fmla="*/ 3818224 w 4958867"/>
              <a:gd name="connsiteY47" fmla="*/ 131975 h 2366128"/>
              <a:gd name="connsiteX48" fmla="*/ 3950199 w 4958867"/>
              <a:gd name="connsiteY48" fmla="*/ 160256 h 2366128"/>
              <a:gd name="connsiteX49" fmla="*/ 3978479 w 4958867"/>
              <a:gd name="connsiteY49" fmla="*/ 169683 h 2366128"/>
              <a:gd name="connsiteX50" fmla="*/ 4025613 w 4958867"/>
              <a:gd name="connsiteY50" fmla="*/ 188536 h 2366128"/>
              <a:gd name="connsiteX51" fmla="*/ 4063321 w 4958867"/>
              <a:gd name="connsiteY51" fmla="*/ 197963 h 2366128"/>
              <a:gd name="connsiteX52" fmla="*/ 4157589 w 4958867"/>
              <a:gd name="connsiteY52" fmla="*/ 235670 h 2366128"/>
              <a:gd name="connsiteX53" fmla="*/ 4185869 w 4958867"/>
              <a:gd name="connsiteY53" fmla="*/ 245097 h 2366128"/>
              <a:gd name="connsiteX54" fmla="*/ 4261284 w 4958867"/>
              <a:gd name="connsiteY54" fmla="*/ 263951 h 2366128"/>
              <a:gd name="connsiteX55" fmla="*/ 4298991 w 4958867"/>
              <a:gd name="connsiteY55" fmla="*/ 292231 h 2366128"/>
              <a:gd name="connsiteX56" fmla="*/ 4327271 w 4958867"/>
              <a:gd name="connsiteY56" fmla="*/ 311085 h 2366128"/>
              <a:gd name="connsiteX57" fmla="*/ 4346125 w 4958867"/>
              <a:gd name="connsiteY57" fmla="*/ 367645 h 2366128"/>
              <a:gd name="connsiteX58" fmla="*/ 4374405 w 4958867"/>
              <a:gd name="connsiteY58" fmla="*/ 386499 h 2366128"/>
              <a:gd name="connsiteX59" fmla="*/ 4402686 w 4958867"/>
              <a:gd name="connsiteY59" fmla="*/ 424206 h 2366128"/>
              <a:gd name="connsiteX60" fmla="*/ 4430966 w 4958867"/>
              <a:gd name="connsiteY60" fmla="*/ 433633 h 2366128"/>
              <a:gd name="connsiteX61" fmla="*/ 4525234 w 4958867"/>
              <a:gd name="connsiteY61" fmla="*/ 499621 h 2366128"/>
              <a:gd name="connsiteX62" fmla="*/ 4553515 w 4958867"/>
              <a:gd name="connsiteY62" fmla="*/ 527901 h 2366128"/>
              <a:gd name="connsiteX63" fmla="*/ 4581795 w 4958867"/>
              <a:gd name="connsiteY63" fmla="*/ 546755 h 2366128"/>
              <a:gd name="connsiteX64" fmla="*/ 4610075 w 4958867"/>
              <a:gd name="connsiteY64" fmla="*/ 575035 h 2366128"/>
              <a:gd name="connsiteX65" fmla="*/ 4638356 w 4958867"/>
              <a:gd name="connsiteY65" fmla="*/ 584462 h 2366128"/>
              <a:gd name="connsiteX66" fmla="*/ 4685490 w 4958867"/>
              <a:gd name="connsiteY66" fmla="*/ 650450 h 2366128"/>
              <a:gd name="connsiteX67" fmla="*/ 4751477 w 4958867"/>
              <a:gd name="connsiteY67" fmla="*/ 735291 h 2366128"/>
              <a:gd name="connsiteX68" fmla="*/ 4789185 w 4958867"/>
              <a:gd name="connsiteY68" fmla="*/ 848412 h 2366128"/>
              <a:gd name="connsiteX69" fmla="*/ 4808038 w 4958867"/>
              <a:gd name="connsiteY69" fmla="*/ 904973 h 2366128"/>
              <a:gd name="connsiteX70" fmla="*/ 4826892 w 4958867"/>
              <a:gd name="connsiteY70" fmla="*/ 933254 h 2366128"/>
              <a:gd name="connsiteX71" fmla="*/ 4836319 w 4958867"/>
              <a:gd name="connsiteY71" fmla="*/ 961534 h 2366128"/>
              <a:gd name="connsiteX72" fmla="*/ 4892879 w 4958867"/>
              <a:gd name="connsiteY72" fmla="*/ 989815 h 2366128"/>
              <a:gd name="connsiteX73" fmla="*/ 4921160 w 4958867"/>
              <a:gd name="connsiteY73" fmla="*/ 1046375 h 2366128"/>
              <a:gd name="connsiteX74" fmla="*/ 4930587 w 4958867"/>
              <a:gd name="connsiteY74" fmla="*/ 1093509 h 2366128"/>
              <a:gd name="connsiteX75" fmla="*/ 4949440 w 4958867"/>
              <a:gd name="connsiteY75" fmla="*/ 1121790 h 2366128"/>
              <a:gd name="connsiteX76" fmla="*/ 4958867 w 4958867"/>
              <a:gd name="connsiteY76" fmla="*/ 1150070 h 2366128"/>
              <a:gd name="connsiteX77" fmla="*/ 4949440 w 4958867"/>
              <a:gd name="connsiteY77" fmla="*/ 1395167 h 2366128"/>
              <a:gd name="connsiteX78" fmla="*/ 4921160 w 4958867"/>
              <a:gd name="connsiteY78" fmla="*/ 1423448 h 2366128"/>
              <a:gd name="connsiteX79" fmla="*/ 4883453 w 4958867"/>
              <a:gd name="connsiteY79" fmla="*/ 1470582 h 2366128"/>
              <a:gd name="connsiteX80" fmla="*/ 4864599 w 4958867"/>
              <a:gd name="connsiteY80" fmla="*/ 1498862 h 2366128"/>
              <a:gd name="connsiteX81" fmla="*/ 4836319 w 4958867"/>
              <a:gd name="connsiteY81" fmla="*/ 1508289 h 2366128"/>
              <a:gd name="connsiteX82" fmla="*/ 4808038 w 4958867"/>
              <a:gd name="connsiteY82" fmla="*/ 1527142 h 2366128"/>
              <a:gd name="connsiteX83" fmla="*/ 4770331 w 4958867"/>
              <a:gd name="connsiteY83" fmla="*/ 1611984 h 2366128"/>
              <a:gd name="connsiteX84" fmla="*/ 4760904 w 4958867"/>
              <a:gd name="connsiteY84" fmla="*/ 1649691 h 2366128"/>
              <a:gd name="connsiteX85" fmla="*/ 4713770 w 4958867"/>
              <a:gd name="connsiteY85" fmla="*/ 1706252 h 2366128"/>
              <a:gd name="connsiteX86" fmla="*/ 4694917 w 4958867"/>
              <a:gd name="connsiteY86" fmla="*/ 1734532 h 2366128"/>
              <a:gd name="connsiteX87" fmla="*/ 4666636 w 4958867"/>
              <a:gd name="connsiteY87" fmla="*/ 1772239 h 2366128"/>
              <a:gd name="connsiteX88" fmla="*/ 4647783 w 4958867"/>
              <a:gd name="connsiteY88" fmla="*/ 1809946 h 2366128"/>
              <a:gd name="connsiteX89" fmla="*/ 4619502 w 4958867"/>
              <a:gd name="connsiteY89" fmla="*/ 1838227 h 2366128"/>
              <a:gd name="connsiteX90" fmla="*/ 4600649 w 4958867"/>
              <a:gd name="connsiteY90" fmla="*/ 1866507 h 2366128"/>
              <a:gd name="connsiteX91" fmla="*/ 4544088 w 4958867"/>
              <a:gd name="connsiteY91" fmla="*/ 1913641 h 2366128"/>
              <a:gd name="connsiteX92" fmla="*/ 4515807 w 4958867"/>
              <a:gd name="connsiteY92" fmla="*/ 1923068 h 2366128"/>
              <a:gd name="connsiteX93" fmla="*/ 4421539 w 4958867"/>
              <a:gd name="connsiteY93" fmla="*/ 1970202 h 2366128"/>
              <a:gd name="connsiteX94" fmla="*/ 4346125 w 4958867"/>
              <a:gd name="connsiteY94" fmla="*/ 2007909 h 2366128"/>
              <a:gd name="connsiteX95" fmla="*/ 4289564 w 4958867"/>
              <a:gd name="connsiteY95" fmla="*/ 2055043 h 2366128"/>
              <a:gd name="connsiteX96" fmla="*/ 4233003 w 4958867"/>
              <a:gd name="connsiteY96" fmla="*/ 2092751 h 2366128"/>
              <a:gd name="connsiteX97" fmla="*/ 4214150 w 4958867"/>
              <a:gd name="connsiteY97" fmla="*/ 2121031 h 2366128"/>
              <a:gd name="connsiteX98" fmla="*/ 4176442 w 4958867"/>
              <a:gd name="connsiteY98" fmla="*/ 2130458 h 2366128"/>
              <a:gd name="connsiteX99" fmla="*/ 4119882 w 4958867"/>
              <a:gd name="connsiteY99" fmla="*/ 2149311 h 2366128"/>
              <a:gd name="connsiteX100" fmla="*/ 4091601 w 4958867"/>
              <a:gd name="connsiteY100" fmla="*/ 2158738 h 2366128"/>
              <a:gd name="connsiteX101" fmla="*/ 4063321 w 4958867"/>
              <a:gd name="connsiteY101" fmla="*/ 2177592 h 2366128"/>
              <a:gd name="connsiteX102" fmla="*/ 3997333 w 4958867"/>
              <a:gd name="connsiteY102" fmla="*/ 2196445 h 2366128"/>
              <a:gd name="connsiteX103" fmla="*/ 3912492 w 4958867"/>
              <a:gd name="connsiteY103" fmla="*/ 2224726 h 2366128"/>
              <a:gd name="connsiteX104" fmla="*/ 3884211 w 4958867"/>
              <a:gd name="connsiteY104" fmla="*/ 2234153 h 2366128"/>
              <a:gd name="connsiteX105" fmla="*/ 3789943 w 4958867"/>
              <a:gd name="connsiteY105" fmla="*/ 2253006 h 2366128"/>
              <a:gd name="connsiteX106" fmla="*/ 3761663 w 4958867"/>
              <a:gd name="connsiteY106" fmla="*/ 2262433 h 2366128"/>
              <a:gd name="connsiteX107" fmla="*/ 3695675 w 4958867"/>
              <a:gd name="connsiteY107" fmla="*/ 2271860 h 2366128"/>
              <a:gd name="connsiteX108" fmla="*/ 3629688 w 4958867"/>
              <a:gd name="connsiteY108" fmla="*/ 2290713 h 2366128"/>
              <a:gd name="connsiteX109" fmla="*/ 3544846 w 4958867"/>
              <a:gd name="connsiteY109" fmla="*/ 2309567 h 2366128"/>
              <a:gd name="connsiteX110" fmla="*/ 3271469 w 4958867"/>
              <a:gd name="connsiteY110" fmla="*/ 2328421 h 2366128"/>
              <a:gd name="connsiteX111" fmla="*/ 3045226 w 4958867"/>
              <a:gd name="connsiteY111" fmla="*/ 2347274 h 2366128"/>
              <a:gd name="connsiteX112" fmla="*/ 2960385 w 4958867"/>
              <a:gd name="connsiteY112" fmla="*/ 2356701 h 2366128"/>
              <a:gd name="connsiteX113" fmla="*/ 2215667 w 4958867"/>
              <a:gd name="connsiteY113" fmla="*/ 2366128 h 2366128"/>
              <a:gd name="connsiteX114" fmla="*/ 2055411 w 4958867"/>
              <a:gd name="connsiteY114" fmla="*/ 2356701 h 2366128"/>
              <a:gd name="connsiteX115" fmla="*/ 1998851 w 4958867"/>
              <a:gd name="connsiteY115" fmla="*/ 2337848 h 2366128"/>
              <a:gd name="connsiteX116" fmla="*/ 1923436 w 4958867"/>
              <a:gd name="connsiteY116" fmla="*/ 2300140 h 2366128"/>
              <a:gd name="connsiteX117" fmla="*/ 1895156 w 4958867"/>
              <a:gd name="connsiteY117" fmla="*/ 2281287 h 2366128"/>
              <a:gd name="connsiteX118" fmla="*/ 1819741 w 4958867"/>
              <a:gd name="connsiteY118" fmla="*/ 2262433 h 2366128"/>
              <a:gd name="connsiteX119" fmla="*/ 1744327 w 4958867"/>
              <a:gd name="connsiteY119" fmla="*/ 2234153 h 2366128"/>
              <a:gd name="connsiteX120" fmla="*/ 1631205 w 4958867"/>
              <a:gd name="connsiteY120" fmla="*/ 2215299 h 2366128"/>
              <a:gd name="connsiteX121" fmla="*/ 1565218 w 4958867"/>
              <a:gd name="connsiteY121" fmla="*/ 2196445 h 2366128"/>
              <a:gd name="connsiteX122" fmla="*/ 1508657 w 4958867"/>
              <a:gd name="connsiteY122" fmla="*/ 2177592 h 2366128"/>
              <a:gd name="connsiteX123" fmla="*/ 1480376 w 4958867"/>
              <a:gd name="connsiteY123" fmla="*/ 2168165 h 2366128"/>
              <a:gd name="connsiteX124" fmla="*/ 1442669 w 4958867"/>
              <a:gd name="connsiteY124" fmla="*/ 2158738 h 2366128"/>
              <a:gd name="connsiteX125" fmla="*/ 1386108 w 4958867"/>
              <a:gd name="connsiteY125" fmla="*/ 2121031 h 2366128"/>
              <a:gd name="connsiteX126" fmla="*/ 1301267 w 4958867"/>
              <a:gd name="connsiteY126" fmla="*/ 2092751 h 2366128"/>
              <a:gd name="connsiteX127" fmla="*/ 1244706 w 4958867"/>
              <a:gd name="connsiteY127" fmla="*/ 2073897 h 2366128"/>
              <a:gd name="connsiteX128" fmla="*/ 1206999 w 4958867"/>
              <a:gd name="connsiteY128" fmla="*/ 2064470 h 2366128"/>
              <a:gd name="connsiteX129" fmla="*/ 1178719 w 4958867"/>
              <a:gd name="connsiteY129" fmla="*/ 2045617 h 2366128"/>
              <a:gd name="connsiteX130" fmla="*/ 1150438 w 4958867"/>
              <a:gd name="connsiteY130" fmla="*/ 2036190 h 2366128"/>
              <a:gd name="connsiteX131" fmla="*/ 1131585 w 4958867"/>
              <a:gd name="connsiteY131" fmla="*/ 2007909 h 2366128"/>
              <a:gd name="connsiteX132" fmla="*/ 1075024 w 4958867"/>
              <a:gd name="connsiteY132" fmla="*/ 1970202 h 2366128"/>
              <a:gd name="connsiteX133" fmla="*/ 1037317 w 4958867"/>
              <a:gd name="connsiteY133" fmla="*/ 1913641 h 2366128"/>
              <a:gd name="connsiteX134" fmla="*/ 990183 w 4958867"/>
              <a:gd name="connsiteY134" fmla="*/ 1857081 h 2366128"/>
              <a:gd name="connsiteX135" fmla="*/ 914768 w 4958867"/>
              <a:gd name="connsiteY135" fmla="*/ 1828800 h 2366128"/>
              <a:gd name="connsiteX136" fmla="*/ 858207 w 4958867"/>
              <a:gd name="connsiteY136" fmla="*/ 1809946 h 2366128"/>
              <a:gd name="connsiteX137" fmla="*/ 537696 w 4958867"/>
              <a:gd name="connsiteY137" fmla="*/ 1781666 h 2366128"/>
              <a:gd name="connsiteX138" fmla="*/ 481135 w 4958867"/>
              <a:gd name="connsiteY138" fmla="*/ 1753386 h 2366128"/>
              <a:gd name="connsiteX139" fmla="*/ 452855 w 4958867"/>
              <a:gd name="connsiteY139" fmla="*/ 1743959 h 2366128"/>
              <a:gd name="connsiteX140" fmla="*/ 424574 w 4958867"/>
              <a:gd name="connsiteY140" fmla="*/ 1725105 h 2366128"/>
              <a:gd name="connsiteX141" fmla="*/ 368013 w 4958867"/>
              <a:gd name="connsiteY141" fmla="*/ 1706252 h 2366128"/>
              <a:gd name="connsiteX142" fmla="*/ 339733 w 4958867"/>
              <a:gd name="connsiteY142" fmla="*/ 1687398 h 2366128"/>
              <a:gd name="connsiteX143" fmla="*/ 283172 w 4958867"/>
              <a:gd name="connsiteY143" fmla="*/ 1668544 h 2366128"/>
              <a:gd name="connsiteX144" fmla="*/ 264319 w 4958867"/>
              <a:gd name="connsiteY144" fmla="*/ 1640264 h 2366128"/>
              <a:gd name="connsiteX145" fmla="*/ 207758 w 4958867"/>
              <a:gd name="connsiteY145" fmla="*/ 1602557 h 2366128"/>
              <a:gd name="connsiteX146" fmla="*/ 170051 w 4958867"/>
              <a:gd name="connsiteY146" fmla="*/ 1545996 h 2366128"/>
              <a:gd name="connsiteX147" fmla="*/ 151197 w 4958867"/>
              <a:gd name="connsiteY147" fmla="*/ 1508289 h 2366128"/>
              <a:gd name="connsiteX148" fmla="*/ 122917 w 4958867"/>
              <a:gd name="connsiteY148" fmla="*/ 1480008 h 2366128"/>
              <a:gd name="connsiteX149" fmla="*/ 85209 w 4958867"/>
              <a:gd name="connsiteY149" fmla="*/ 1423448 h 2366128"/>
              <a:gd name="connsiteX150" fmla="*/ 28649 w 4958867"/>
              <a:gd name="connsiteY150" fmla="*/ 1366887 h 2366128"/>
              <a:gd name="connsiteX151" fmla="*/ 19222 w 4958867"/>
              <a:gd name="connsiteY151" fmla="*/ 1319753 h 2366128"/>
              <a:gd name="connsiteX152" fmla="*/ 368 w 4958867"/>
              <a:gd name="connsiteY152" fmla="*/ 1291472 h 2366128"/>
              <a:gd name="connsiteX153" fmla="*/ 9795 w 4958867"/>
              <a:gd name="connsiteY153" fmla="*/ 1216058 h 2366128"/>
              <a:gd name="connsiteX154" fmla="*/ 19222 w 4958867"/>
              <a:gd name="connsiteY154" fmla="*/ 1112363 h 2366128"/>
              <a:gd name="connsiteX155" fmla="*/ 28649 w 4958867"/>
              <a:gd name="connsiteY155" fmla="*/ 1084083 h 2366128"/>
              <a:gd name="connsiteX156" fmla="*/ 28649 w 4958867"/>
              <a:gd name="connsiteY156" fmla="*/ 1168924 h 236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4958867" h="2366128">
                <a:moveTo>
                  <a:pt x="28649" y="1074656"/>
                </a:moveTo>
                <a:cubicBezTo>
                  <a:pt x="31791" y="1058945"/>
                  <a:pt x="31445" y="1042108"/>
                  <a:pt x="38075" y="1027522"/>
                </a:cubicBezTo>
                <a:cubicBezTo>
                  <a:pt x="47452" y="1006894"/>
                  <a:pt x="75783" y="970961"/>
                  <a:pt x="75783" y="970961"/>
                </a:cubicBezTo>
                <a:cubicBezTo>
                  <a:pt x="77143" y="964160"/>
                  <a:pt x="86353" y="907970"/>
                  <a:pt x="94636" y="895546"/>
                </a:cubicBezTo>
                <a:cubicBezTo>
                  <a:pt x="102031" y="884454"/>
                  <a:pt x="113490" y="876693"/>
                  <a:pt x="122917" y="867266"/>
                </a:cubicBezTo>
                <a:cubicBezTo>
                  <a:pt x="131217" y="842364"/>
                  <a:pt x="145738" y="790530"/>
                  <a:pt x="170051" y="782425"/>
                </a:cubicBezTo>
                <a:lnTo>
                  <a:pt x="198331" y="772998"/>
                </a:lnTo>
                <a:cubicBezTo>
                  <a:pt x="204616" y="763571"/>
                  <a:pt x="208659" y="752179"/>
                  <a:pt x="217185" y="744718"/>
                </a:cubicBezTo>
                <a:cubicBezTo>
                  <a:pt x="234238" y="729797"/>
                  <a:pt x="254891" y="719579"/>
                  <a:pt x="273745" y="707010"/>
                </a:cubicBezTo>
                <a:lnTo>
                  <a:pt x="330306" y="669303"/>
                </a:lnTo>
                <a:cubicBezTo>
                  <a:pt x="339733" y="663018"/>
                  <a:pt x="347839" y="654033"/>
                  <a:pt x="358587" y="650450"/>
                </a:cubicBezTo>
                <a:lnTo>
                  <a:pt x="415148" y="631596"/>
                </a:lnTo>
                <a:cubicBezTo>
                  <a:pt x="462200" y="600227"/>
                  <a:pt x="427413" y="617831"/>
                  <a:pt x="499989" y="603316"/>
                </a:cubicBezTo>
                <a:cubicBezTo>
                  <a:pt x="602052" y="582904"/>
                  <a:pt x="444104" y="604288"/>
                  <a:pt x="622537" y="584462"/>
                </a:cubicBezTo>
                <a:cubicBezTo>
                  <a:pt x="631964" y="581320"/>
                  <a:pt x="641231" y="577650"/>
                  <a:pt x="650818" y="575035"/>
                </a:cubicBezTo>
                <a:cubicBezTo>
                  <a:pt x="675817" y="568217"/>
                  <a:pt x="701650" y="564376"/>
                  <a:pt x="726232" y="556182"/>
                </a:cubicBezTo>
                <a:cubicBezTo>
                  <a:pt x="735659" y="553040"/>
                  <a:pt x="744736" y="548533"/>
                  <a:pt x="754512" y="546755"/>
                </a:cubicBezTo>
                <a:cubicBezTo>
                  <a:pt x="846469" y="530035"/>
                  <a:pt x="995375" y="530710"/>
                  <a:pt x="1065597" y="527901"/>
                </a:cubicBezTo>
                <a:cubicBezTo>
                  <a:pt x="1071882" y="518474"/>
                  <a:pt x="1075604" y="506699"/>
                  <a:pt x="1084451" y="499621"/>
                </a:cubicBezTo>
                <a:cubicBezTo>
                  <a:pt x="1092210" y="493414"/>
                  <a:pt x="1105705" y="497220"/>
                  <a:pt x="1112731" y="490194"/>
                </a:cubicBezTo>
                <a:cubicBezTo>
                  <a:pt x="1163004" y="439919"/>
                  <a:pt x="1075028" y="477622"/>
                  <a:pt x="1150438" y="452487"/>
                </a:cubicBezTo>
                <a:cubicBezTo>
                  <a:pt x="1169292" y="433633"/>
                  <a:pt x="1183151" y="407850"/>
                  <a:pt x="1206999" y="395926"/>
                </a:cubicBezTo>
                <a:cubicBezTo>
                  <a:pt x="1219568" y="389641"/>
                  <a:pt x="1233271" y="385240"/>
                  <a:pt x="1244706" y="377072"/>
                </a:cubicBezTo>
                <a:cubicBezTo>
                  <a:pt x="1255554" y="369323"/>
                  <a:pt x="1262139" y="356541"/>
                  <a:pt x="1272987" y="348792"/>
                </a:cubicBezTo>
                <a:cubicBezTo>
                  <a:pt x="1299532" y="329832"/>
                  <a:pt x="1318036" y="328103"/>
                  <a:pt x="1348401" y="320511"/>
                </a:cubicBezTo>
                <a:cubicBezTo>
                  <a:pt x="1357828" y="314227"/>
                  <a:pt x="1366329" y="306259"/>
                  <a:pt x="1376682" y="301658"/>
                </a:cubicBezTo>
                <a:cubicBezTo>
                  <a:pt x="1394842" y="293587"/>
                  <a:pt x="1413639" y="286071"/>
                  <a:pt x="1433242" y="282804"/>
                </a:cubicBezTo>
                <a:lnTo>
                  <a:pt x="1489803" y="273377"/>
                </a:lnTo>
                <a:cubicBezTo>
                  <a:pt x="1511764" y="269999"/>
                  <a:pt x="1533930" y="267926"/>
                  <a:pt x="1555791" y="263951"/>
                </a:cubicBezTo>
                <a:cubicBezTo>
                  <a:pt x="1573905" y="260658"/>
                  <a:pt x="1640836" y="241819"/>
                  <a:pt x="1650059" y="235670"/>
                </a:cubicBezTo>
                <a:cubicBezTo>
                  <a:pt x="1686607" y="211305"/>
                  <a:pt x="1667591" y="220400"/>
                  <a:pt x="1706620" y="207390"/>
                </a:cubicBezTo>
                <a:cubicBezTo>
                  <a:pt x="1787653" y="153366"/>
                  <a:pt x="1685136" y="218130"/>
                  <a:pt x="1763180" y="179109"/>
                </a:cubicBezTo>
                <a:cubicBezTo>
                  <a:pt x="1773314" y="174042"/>
                  <a:pt x="1781624" y="165877"/>
                  <a:pt x="1791461" y="160256"/>
                </a:cubicBezTo>
                <a:cubicBezTo>
                  <a:pt x="1824081" y="141616"/>
                  <a:pt x="1825718" y="142552"/>
                  <a:pt x="1857449" y="131975"/>
                </a:cubicBezTo>
                <a:cubicBezTo>
                  <a:pt x="1910821" y="78603"/>
                  <a:pt x="1899791" y="86788"/>
                  <a:pt x="1961143" y="37707"/>
                </a:cubicBezTo>
                <a:cubicBezTo>
                  <a:pt x="1973412" y="27892"/>
                  <a:pt x="1985210" y="17222"/>
                  <a:pt x="1998851" y="9427"/>
                </a:cubicBezTo>
                <a:cubicBezTo>
                  <a:pt x="2007478" y="4497"/>
                  <a:pt x="2017704" y="3142"/>
                  <a:pt x="2027131" y="0"/>
                </a:cubicBezTo>
                <a:cubicBezTo>
                  <a:pt x="2052269" y="3142"/>
                  <a:pt x="2077645" y="4758"/>
                  <a:pt x="2102545" y="9427"/>
                </a:cubicBezTo>
                <a:cubicBezTo>
                  <a:pt x="2128013" y="14202"/>
                  <a:pt x="2153378" y="20087"/>
                  <a:pt x="2177960" y="28281"/>
                </a:cubicBezTo>
                <a:cubicBezTo>
                  <a:pt x="2187387" y="31423"/>
                  <a:pt x="2196325" y="37046"/>
                  <a:pt x="2206240" y="37707"/>
                </a:cubicBezTo>
                <a:cubicBezTo>
                  <a:pt x="2290951" y="43354"/>
                  <a:pt x="2375923" y="43992"/>
                  <a:pt x="2460764" y="47134"/>
                </a:cubicBezTo>
                <a:cubicBezTo>
                  <a:pt x="2818636" y="106780"/>
                  <a:pt x="2439159" y="46519"/>
                  <a:pt x="3422298" y="65988"/>
                </a:cubicBezTo>
                <a:cubicBezTo>
                  <a:pt x="3438317" y="66305"/>
                  <a:pt x="3453627" y="72781"/>
                  <a:pt x="3469432" y="75415"/>
                </a:cubicBezTo>
                <a:cubicBezTo>
                  <a:pt x="3491349" y="79068"/>
                  <a:pt x="3513559" y="80866"/>
                  <a:pt x="3535420" y="84841"/>
                </a:cubicBezTo>
                <a:cubicBezTo>
                  <a:pt x="3548167" y="87159"/>
                  <a:pt x="3560285" y="92556"/>
                  <a:pt x="3573127" y="94268"/>
                </a:cubicBezTo>
                <a:cubicBezTo>
                  <a:pt x="3607530" y="98855"/>
                  <a:pt x="3642287" y="100241"/>
                  <a:pt x="3676822" y="103695"/>
                </a:cubicBezTo>
                <a:cubicBezTo>
                  <a:pt x="3705135" y="106526"/>
                  <a:pt x="3733383" y="109980"/>
                  <a:pt x="3761663" y="113122"/>
                </a:cubicBezTo>
                <a:cubicBezTo>
                  <a:pt x="3780517" y="119406"/>
                  <a:pt x="3798621" y="128708"/>
                  <a:pt x="3818224" y="131975"/>
                </a:cubicBezTo>
                <a:cubicBezTo>
                  <a:pt x="3865690" y="139886"/>
                  <a:pt x="3903221" y="144596"/>
                  <a:pt x="3950199" y="160256"/>
                </a:cubicBezTo>
                <a:cubicBezTo>
                  <a:pt x="3959626" y="163398"/>
                  <a:pt x="3969175" y="166194"/>
                  <a:pt x="3978479" y="169683"/>
                </a:cubicBezTo>
                <a:cubicBezTo>
                  <a:pt x="3994323" y="175625"/>
                  <a:pt x="4009560" y="183185"/>
                  <a:pt x="4025613" y="188536"/>
                </a:cubicBezTo>
                <a:cubicBezTo>
                  <a:pt x="4037904" y="192633"/>
                  <a:pt x="4050752" y="194821"/>
                  <a:pt x="4063321" y="197963"/>
                </a:cubicBezTo>
                <a:cubicBezTo>
                  <a:pt x="4118806" y="225706"/>
                  <a:pt x="4087693" y="212372"/>
                  <a:pt x="4157589" y="235670"/>
                </a:cubicBezTo>
                <a:cubicBezTo>
                  <a:pt x="4167016" y="238812"/>
                  <a:pt x="4176125" y="243148"/>
                  <a:pt x="4185869" y="245097"/>
                </a:cubicBezTo>
                <a:cubicBezTo>
                  <a:pt x="4242747" y="256473"/>
                  <a:pt x="4217803" y="249457"/>
                  <a:pt x="4261284" y="263951"/>
                </a:cubicBezTo>
                <a:cubicBezTo>
                  <a:pt x="4273853" y="273378"/>
                  <a:pt x="4286206" y="283099"/>
                  <a:pt x="4298991" y="292231"/>
                </a:cubicBezTo>
                <a:cubicBezTo>
                  <a:pt x="4308210" y="298816"/>
                  <a:pt x="4321266" y="301478"/>
                  <a:pt x="4327271" y="311085"/>
                </a:cubicBezTo>
                <a:cubicBezTo>
                  <a:pt x="4337804" y="327937"/>
                  <a:pt x="4329590" y="356621"/>
                  <a:pt x="4346125" y="367645"/>
                </a:cubicBezTo>
                <a:cubicBezTo>
                  <a:pt x="4355552" y="373930"/>
                  <a:pt x="4366394" y="378488"/>
                  <a:pt x="4374405" y="386499"/>
                </a:cubicBezTo>
                <a:cubicBezTo>
                  <a:pt x="4385515" y="397609"/>
                  <a:pt x="4390616" y="414148"/>
                  <a:pt x="4402686" y="424206"/>
                </a:cubicBezTo>
                <a:cubicBezTo>
                  <a:pt x="4410320" y="430567"/>
                  <a:pt x="4422280" y="428807"/>
                  <a:pt x="4430966" y="433633"/>
                </a:cubicBezTo>
                <a:cubicBezTo>
                  <a:pt x="4446345" y="442177"/>
                  <a:pt x="4507019" y="484008"/>
                  <a:pt x="4525234" y="499621"/>
                </a:cubicBezTo>
                <a:cubicBezTo>
                  <a:pt x="4535356" y="508297"/>
                  <a:pt x="4543273" y="519366"/>
                  <a:pt x="4553515" y="527901"/>
                </a:cubicBezTo>
                <a:cubicBezTo>
                  <a:pt x="4562219" y="535154"/>
                  <a:pt x="4573091" y="539502"/>
                  <a:pt x="4581795" y="546755"/>
                </a:cubicBezTo>
                <a:cubicBezTo>
                  <a:pt x="4592036" y="555290"/>
                  <a:pt x="4598983" y="567640"/>
                  <a:pt x="4610075" y="575035"/>
                </a:cubicBezTo>
                <a:cubicBezTo>
                  <a:pt x="4618343" y="580547"/>
                  <a:pt x="4628929" y="581320"/>
                  <a:pt x="4638356" y="584462"/>
                </a:cubicBezTo>
                <a:cubicBezTo>
                  <a:pt x="4653278" y="606845"/>
                  <a:pt x="4667949" y="629986"/>
                  <a:pt x="4685490" y="650450"/>
                </a:cubicBezTo>
                <a:cubicBezTo>
                  <a:pt x="4712110" y="681507"/>
                  <a:pt x="4736430" y="690152"/>
                  <a:pt x="4751477" y="735291"/>
                </a:cubicBezTo>
                <a:lnTo>
                  <a:pt x="4789185" y="848412"/>
                </a:lnTo>
                <a:cubicBezTo>
                  <a:pt x="4789187" y="848417"/>
                  <a:pt x="4808034" y="904968"/>
                  <a:pt x="4808038" y="904973"/>
                </a:cubicBezTo>
                <a:cubicBezTo>
                  <a:pt x="4814323" y="914400"/>
                  <a:pt x="4821825" y="923120"/>
                  <a:pt x="4826892" y="933254"/>
                </a:cubicBezTo>
                <a:cubicBezTo>
                  <a:pt x="4831336" y="942142"/>
                  <a:pt x="4830112" y="953775"/>
                  <a:pt x="4836319" y="961534"/>
                </a:cubicBezTo>
                <a:cubicBezTo>
                  <a:pt x="4849610" y="978147"/>
                  <a:pt x="4874249" y="983605"/>
                  <a:pt x="4892879" y="989815"/>
                </a:cubicBezTo>
                <a:cubicBezTo>
                  <a:pt x="4911311" y="1017463"/>
                  <a:pt x="4913354" y="1015153"/>
                  <a:pt x="4921160" y="1046375"/>
                </a:cubicBezTo>
                <a:cubicBezTo>
                  <a:pt x="4925046" y="1061919"/>
                  <a:pt x="4924961" y="1078507"/>
                  <a:pt x="4930587" y="1093509"/>
                </a:cubicBezTo>
                <a:cubicBezTo>
                  <a:pt x="4934565" y="1104117"/>
                  <a:pt x="4944373" y="1111656"/>
                  <a:pt x="4949440" y="1121790"/>
                </a:cubicBezTo>
                <a:cubicBezTo>
                  <a:pt x="4953884" y="1130678"/>
                  <a:pt x="4955725" y="1140643"/>
                  <a:pt x="4958867" y="1150070"/>
                </a:cubicBezTo>
                <a:cubicBezTo>
                  <a:pt x="4955725" y="1231769"/>
                  <a:pt x="4960611" y="1314174"/>
                  <a:pt x="4949440" y="1395167"/>
                </a:cubicBezTo>
                <a:cubicBezTo>
                  <a:pt x="4947618" y="1408374"/>
                  <a:pt x="4928555" y="1412355"/>
                  <a:pt x="4921160" y="1423448"/>
                </a:cubicBezTo>
                <a:cubicBezTo>
                  <a:pt x="4884734" y="1478087"/>
                  <a:pt x="4946699" y="1428416"/>
                  <a:pt x="4883453" y="1470582"/>
                </a:cubicBezTo>
                <a:cubicBezTo>
                  <a:pt x="4877168" y="1480009"/>
                  <a:pt x="4873446" y="1491784"/>
                  <a:pt x="4864599" y="1498862"/>
                </a:cubicBezTo>
                <a:cubicBezTo>
                  <a:pt x="4856840" y="1505069"/>
                  <a:pt x="4845207" y="1503845"/>
                  <a:pt x="4836319" y="1508289"/>
                </a:cubicBezTo>
                <a:cubicBezTo>
                  <a:pt x="4826185" y="1513356"/>
                  <a:pt x="4817465" y="1520858"/>
                  <a:pt x="4808038" y="1527142"/>
                </a:cubicBezTo>
                <a:cubicBezTo>
                  <a:pt x="4783278" y="1564284"/>
                  <a:pt x="4783793" y="1558138"/>
                  <a:pt x="4770331" y="1611984"/>
                </a:cubicBezTo>
                <a:cubicBezTo>
                  <a:pt x="4767189" y="1624553"/>
                  <a:pt x="4766008" y="1637783"/>
                  <a:pt x="4760904" y="1649691"/>
                </a:cubicBezTo>
                <a:cubicBezTo>
                  <a:pt x="4748513" y="1678604"/>
                  <a:pt x="4733756" y="1682269"/>
                  <a:pt x="4713770" y="1706252"/>
                </a:cubicBezTo>
                <a:cubicBezTo>
                  <a:pt x="4706517" y="1714955"/>
                  <a:pt x="4701502" y="1725313"/>
                  <a:pt x="4694917" y="1734532"/>
                </a:cubicBezTo>
                <a:cubicBezTo>
                  <a:pt x="4685785" y="1747317"/>
                  <a:pt x="4674963" y="1758916"/>
                  <a:pt x="4666636" y="1772239"/>
                </a:cubicBezTo>
                <a:cubicBezTo>
                  <a:pt x="4659188" y="1784155"/>
                  <a:pt x="4655951" y="1798511"/>
                  <a:pt x="4647783" y="1809946"/>
                </a:cubicBezTo>
                <a:cubicBezTo>
                  <a:pt x="4640034" y="1820795"/>
                  <a:pt x="4628037" y="1827985"/>
                  <a:pt x="4619502" y="1838227"/>
                </a:cubicBezTo>
                <a:cubicBezTo>
                  <a:pt x="4612249" y="1846930"/>
                  <a:pt x="4607902" y="1857804"/>
                  <a:pt x="4600649" y="1866507"/>
                </a:cubicBezTo>
                <a:cubicBezTo>
                  <a:pt x="4585757" y="1884377"/>
                  <a:pt x="4565275" y="1903048"/>
                  <a:pt x="4544088" y="1913641"/>
                </a:cubicBezTo>
                <a:cubicBezTo>
                  <a:pt x="4535200" y="1918085"/>
                  <a:pt x="4525234" y="1919926"/>
                  <a:pt x="4515807" y="1923068"/>
                </a:cubicBezTo>
                <a:cubicBezTo>
                  <a:pt x="4448466" y="1967962"/>
                  <a:pt x="4481229" y="1955279"/>
                  <a:pt x="4421539" y="1970202"/>
                </a:cubicBezTo>
                <a:cubicBezTo>
                  <a:pt x="4356022" y="2013882"/>
                  <a:pt x="4438366" y="1961789"/>
                  <a:pt x="4346125" y="2007909"/>
                </a:cubicBezTo>
                <a:cubicBezTo>
                  <a:pt x="4305703" y="2028120"/>
                  <a:pt x="4327089" y="2025856"/>
                  <a:pt x="4289564" y="2055043"/>
                </a:cubicBezTo>
                <a:cubicBezTo>
                  <a:pt x="4271678" y="2068955"/>
                  <a:pt x="4233003" y="2092751"/>
                  <a:pt x="4233003" y="2092751"/>
                </a:cubicBezTo>
                <a:cubicBezTo>
                  <a:pt x="4226719" y="2102178"/>
                  <a:pt x="4223577" y="2114747"/>
                  <a:pt x="4214150" y="2121031"/>
                </a:cubicBezTo>
                <a:cubicBezTo>
                  <a:pt x="4203370" y="2128218"/>
                  <a:pt x="4188852" y="2126735"/>
                  <a:pt x="4176442" y="2130458"/>
                </a:cubicBezTo>
                <a:cubicBezTo>
                  <a:pt x="4157407" y="2136168"/>
                  <a:pt x="4138735" y="2143027"/>
                  <a:pt x="4119882" y="2149311"/>
                </a:cubicBezTo>
                <a:lnTo>
                  <a:pt x="4091601" y="2158738"/>
                </a:lnTo>
                <a:cubicBezTo>
                  <a:pt x="4082174" y="2165023"/>
                  <a:pt x="4073454" y="2172525"/>
                  <a:pt x="4063321" y="2177592"/>
                </a:cubicBezTo>
                <a:cubicBezTo>
                  <a:pt x="4047478" y="2185514"/>
                  <a:pt x="4012439" y="2191913"/>
                  <a:pt x="3997333" y="2196445"/>
                </a:cubicBezTo>
                <a:cubicBezTo>
                  <a:pt x="3997316" y="2196450"/>
                  <a:pt x="3926641" y="2220010"/>
                  <a:pt x="3912492" y="2224726"/>
                </a:cubicBezTo>
                <a:cubicBezTo>
                  <a:pt x="3903065" y="2227868"/>
                  <a:pt x="3893955" y="2232204"/>
                  <a:pt x="3884211" y="2234153"/>
                </a:cubicBezTo>
                <a:cubicBezTo>
                  <a:pt x="3852788" y="2240437"/>
                  <a:pt x="3820343" y="2242872"/>
                  <a:pt x="3789943" y="2253006"/>
                </a:cubicBezTo>
                <a:cubicBezTo>
                  <a:pt x="3780516" y="2256148"/>
                  <a:pt x="3771407" y="2260484"/>
                  <a:pt x="3761663" y="2262433"/>
                </a:cubicBezTo>
                <a:cubicBezTo>
                  <a:pt x="3739875" y="2266791"/>
                  <a:pt x="3717536" y="2267885"/>
                  <a:pt x="3695675" y="2271860"/>
                </a:cubicBezTo>
                <a:cubicBezTo>
                  <a:pt x="3655163" y="2279226"/>
                  <a:pt x="3665017" y="2280619"/>
                  <a:pt x="3629688" y="2290713"/>
                </a:cubicBezTo>
                <a:cubicBezTo>
                  <a:pt x="3610850" y="2296095"/>
                  <a:pt x="3562126" y="2307407"/>
                  <a:pt x="3544846" y="2309567"/>
                </a:cubicBezTo>
                <a:cubicBezTo>
                  <a:pt x="3456432" y="2320619"/>
                  <a:pt x="3358787" y="2322787"/>
                  <a:pt x="3271469" y="2328421"/>
                </a:cubicBezTo>
                <a:cubicBezTo>
                  <a:pt x="3213002" y="2332193"/>
                  <a:pt x="3106122" y="2341185"/>
                  <a:pt x="3045226" y="2347274"/>
                </a:cubicBezTo>
                <a:cubicBezTo>
                  <a:pt x="3016913" y="2350105"/>
                  <a:pt x="2988832" y="2356054"/>
                  <a:pt x="2960385" y="2356701"/>
                </a:cubicBezTo>
                <a:cubicBezTo>
                  <a:pt x="2712190" y="2362342"/>
                  <a:pt x="2463906" y="2362986"/>
                  <a:pt x="2215667" y="2366128"/>
                </a:cubicBezTo>
                <a:cubicBezTo>
                  <a:pt x="2162248" y="2362986"/>
                  <a:pt x="2108473" y="2363622"/>
                  <a:pt x="2055411" y="2356701"/>
                </a:cubicBezTo>
                <a:cubicBezTo>
                  <a:pt x="2035705" y="2354131"/>
                  <a:pt x="2017704" y="2344132"/>
                  <a:pt x="1998851" y="2337848"/>
                </a:cubicBezTo>
                <a:cubicBezTo>
                  <a:pt x="1955774" y="2323489"/>
                  <a:pt x="1974321" y="2331943"/>
                  <a:pt x="1923436" y="2300140"/>
                </a:cubicBezTo>
                <a:cubicBezTo>
                  <a:pt x="1913829" y="2294135"/>
                  <a:pt x="1905289" y="2286354"/>
                  <a:pt x="1895156" y="2281287"/>
                </a:cubicBezTo>
                <a:cubicBezTo>
                  <a:pt x="1875831" y="2271625"/>
                  <a:pt x="1837669" y="2266019"/>
                  <a:pt x="1819741" y="2262433"/>
                </a:cubicBezTo>
                <a:cubicBezTo>
                  <a:pt x="1781580" y="2243352"/>
                  <a:pt x="1785402" y="2241855"/>
                  <a:pt x="1744327" y="2234153"/>
                </a:cubicBezTo>
                <a:cubicBezTo>
                  <a:pt x="1706754" y="2227108"/>
                  <a:pt x="1631205" y="2215299"/>
                  <a:pt x="1631205" y="2215299"/>
                </a:cubicBezTo>
                <a:cubicBezTo>
                  <a:pt x="1536202" y="2183630"/>
                  <a:pt x="1683536" y="2231940"/>
                  <a:pt x="1565218" y="2196445"/>
                </a:cubicBezTo>
                <a:cubicBezTo>
                  <a:pt x="1546183" y="2190734"/>
                  <a:pt x="1527511" y="2183876"/>
                  <a:pt x="1508657" y="2177592"/>
                </a:cubicBezTo>
                <a:cubicBezTo>
                  <a:pt x="1499230" y="2174450"/>
                  <a:pt x="1490016" y="2170575"/>
                  <a:pt x="1480376" y="2168165"/>
                </a:cubicBezTo>
                <a:lnTo>
                  <a:pt x="1442669" y="2158738"/>
                </a:lnTo>
                <a:cubicBezTo>
                  <a:pt x="1423815" y="2146169"/>
                  <a:pt x="1407604" y="2128197"/>
                  <a:pt x="1386108" y="2121031"/>
                </a:cubicBezTo>
                <a:lnTo>
                  <a:pt x="1301267" y="2092751"/>
                </a:lnTo>
                <a:lnTo>
                  <a:pt x="1244706" y="2073897"/>
                </a:lnTo>
                <a:lnTo>
                  <a:pt x="1206999" y="2064470"/>
                </a:lnTo>
                <a:cubicBezTo>
                  <a:pt x="1197572" y="2058186"/>
                  <a:pt x="1188852" y="2050684"/>
                  <a:pt x="1178719" y="2045617"/>
                </a:cubicBezTo>
                <a:cubicBezTo>
                  <a:pt x="1169831" y="2041173"/>
                  <a:pt x="1158197" y="2042398"/>
                  <a:pt x="1150438" y="2036190"/>
                </a:cubicBezTo>
                <a:cubicBezTo>
                  <a:pt x="1141591" y="2029112"/>
                  <a:pt x="1140111" y="2015370"/>
                  <a:pt x="1131585" y="2007909"/>
                </a:cubicBezTo>
                <a:cubicBezTo>
                  <a:pt x="1114532" y="1992988"/>
                  <a:pt x="1075024" y="1970202"/>
                  <a:pt x="1075024" y="1970202"/>
                </a:cubicBezTo>
                <a:lnTo>
                  <a:pt x="1037317" y="1913641"/>
                </a:lnTo>
                <a:cubicBezTo>
                  <a:pt x="1018780" y="1885836"/>
                  <a:pt x="1017399" y="1879761"/>
                  <a:pt x="990183" y="1857081"/>
                </a:cubicBezTo>
                <a:cubicBezTo>
                  <a:pt x="955599" y="1828261"/>
                  <a:pt x="963073" y="1841974"/>
                  <a:pt x="914768" y="1828800"/>
                </a:cubicBezTo>
                <a:cubicBezTo>
                  <a:pt x="895595" y="1823571"/>
                  <a:pt x="877810" y="1813213"/>
                  <a:pt x="858207" y="1809946"/>
                </a:cubicBezTo>
                <a:cubicBezTo>
                  <a:pt x="676826" y="1779717"/>
                  <a:pt x="783274" y="1792829"/>
                  <a:pt x="537696" y="1781666"/>
                </a:cubicBezTo>
                <a:cubicBezTo>
                  <a:pt x="466614" y="1757971"/>
                  <a:pt x="554232" y="1789934"/>
                  <a:pt x="481135" y="1753386"/>
                </a:cubicBezTo>
                <a:cubicBezTo>
                  <a:pt x="472247" y="1748942"/>
                  <a:pt x="461743" y="1748403"/>
                  <a:pt x="452855" y="1743959"/>
                </a:cubicBezTo>
                <a:cubicBezTo>
                  <a:pt x="442721" y="1738892"/>
                  <a:pt x="434927" y="1729706"/>
                  <a:pt x="424574" y="1725105"/>
                </a:cubicBezTo>
                <a:cubicBezTo>
                  <a:pt x="406413" y="1717034"/>
                  <a:pt x="368013" y="1706252"/>
                  <a:pt x="368013" y="1706252"/>
                </a:cubicBezTo>
                <a:cubicBezTo>
                  <a:pt x="358586" y="1699967"/>
                  <a:pt x="350086" y="1691999"/>
                  <a:pt x="339733" y="1687398"/>
                </a:cubicBezTo>
                <a:cubicBezTo>
                  <a:pt x="321572" y="1679326"/>
                  <a:pt x="283172" y="1668544"/>
                  <a:pt x="283172" y="1668544"/>
                </a:cubicBezTo>
                <a:cubicBezTo>
                  <a:pt x="276888" y="1659117"/>
                  <a:pt x="273166" y="1647341"/>
                  <a:pt x="264319" y="1640264"/>
                </a:cubicBezTo>
                <a:cubicBezTo>
                  <a:pt x="199550" y="1588449"/>
                  <a:pt x="275050" y="1689075"/>
                  <a:pt x="207758" y="1602557"/>
                </a:cubicBezTo>
                <a:cubicBezTo>
                  <a:pt x="193847" y="1584671"/>
                  <a:pt x="180185" y="1566263"/>
                  <a:pt x="170051" y="1545996"/>
                </a:cubicBezTo>
                <a:cubicBezTo>
                  <a:pt x="163766" y="1533427"/>
                  <a:pt x="159365" y="1519724"/>
                  <a:pt x="151197" y="1508289"/>
                </a:cubicBezTo>
                <a:cubicBezTo>
                  <a:pt x="143448" y="1497441"/>
                  <a:pt x="131102" y="1490531"/>
                  <a:pt x="122917" y="1480008"/>
                </a:cubicBezTo>
                <a:cubicBezTo>
                  <a:pt x="109006" y="1462122"/>
                  <a:pt x="101231" y="1439471"/>
                  <a:pt x="85209" y="1423448"/>
                </a:cubicBezTo>
                <a:lnTo>
                  <a:pt x="28649" y="1366887"/>
                </a:lnTo>
                <a:cubicBezTo>
                  <a:pt x="25507" y="1351176"/>
                  <a:pt x="24848" y="1334755"/>
                  <a:pt x="19222" y="1319753"/>
                </a:cubicBezTo>
                <a:cubicBezTo>
                  <a:pt x="15244" y="1309145"/>
                  <a:pt x="1394" y="1302755"/>
                  <a:pt x="368" y="1291472"/>
                </a:cubicBezTo>
                <a:cubicBezTo>
                  <a:pt x="-1926" y="1266242"/>
                  <a:pt x="7143" y="1241252"/>
                  <a:pt x="9795" y="1216058"/>
                </a:cubicBezTo>
                <a:cubicBezTo>
                  <a:pt x="13428" y="1181541"/>
                  <a:pt x="14314" y="1146722"/>
                  <a:pt x="19222" y="1112363"/>
                </a:cubicBezTo>
                <a:cubicBezTo>
                  <a:pt x="20627" y="1102526"/>
                  <a:pt x="27015" y="1074282"/>
                  <a:pt x="28649" y="1084083"/>
                </a:cubicBezTo>
                <a:cubicBezTo>
                  <a:pt x="33298" y="1111979"/>
                  <a:pt x="28649" y="1140644"/>
                  <a:pt x="28649" y="116892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40687" y="3992669"/>
            <a:ext cx="1138850" cy="959144"/>
            <a:chOff x="1240073" y="3051343"/>
            <a:chExt cx="1138850" cy="959144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4C2466DC-5C7C-495D-9B54-2D959E54E162}"/>
                </a:ext>
              </a:extLst>
            </p:cNvPr>
            <p:cNvSpPr/>
            <p:nvPr/>
          </p:nvSpPr>
          <p:spPr>
            <a:xfrm>
              <a:off x="1240073" y="3051343"/>
              <a:ext cx="1138850" cy="959144"/>
            </a:xfrm>
            <a:prstGeom prst="cloud">
              <a:avLst/>
            </a:prstGeom>
            <a:ln/>
            <a:scene3d>
              <a:camera prst="orthographicFront"/>
              <a:lightRig rig="threePt" dir="t"/>
            </a:scene3d>
            <a:sp3d prstMaterial="translucentPowder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6" descr="Image result for deltamethrin molecule">
              <a:extLst>
                <a:ext uri="{FF2B5EF4-FFF2-40B4-BE49-F238E27FC236}">
                  <a16:creationId xmlns:a16="http://schemas.microsoft.com/office/drawing/2014/main" id="{8E594A7E-146E-44AF-A03E-C0B255F54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75" b="89974" l="4590" r="97363">
                          <a14:foregroundMark x1="22266" y1="9505" x2="21484" y2="25781"/>
                          <a14:foregroundMark x1="4785" y1="31120" x2="17285" y2="33073"/>
                          <a14:foregroundMark x1="17285" y1="33073" x2="19922" y2="34375"/>
                          <a14:foregroundMark x1="4590" y1="62760" x2="6445" y2="54297"/>
                          <a14:foregroundMark x1="6445" y1="54297" x2="6934" y2="54167"/>
                          <a14:foregroundMark x1="87988" y1="32292" x2="92285" y2="39974"/>
                          <a14:foregroundMark x1="92285" y1="39974" x2="93555" y2="47135"/>
                          <a14:foregroundMark x1="93555" y1="47135" x2="93262" y2="54167"/>
                          <a14:foregroundMark x1="93262" y1="54167" x2="91602" y2="60286"/>
                          <a14:foregroundMark x1="95996" y1="57422" x2="97363" y2="53385"/>
                          <a14:foregroundMark x1="62793" y1="65234" x2="71289" y2="69141"/>
                          <a14:backgroundMark x1="89063" y1="66667" x2="96777" y2="65755"/>
                          <a14:backgroundMark x1="96777" y1="65755" x2="98633" y2="6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532" y="3250626"/>
              <a:ext cx="747435" cy="5605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translucent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243790" y="842271"/>
            <a:ext cx="7900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>
                <a:solidFill>
                  <a:srgbClr val="000000"/>
                </a:solidFill>
                <a:cs typeface="Arial" panose="020B0604020202020204" pitchFamily="34" charset="0"/>
              </a:rPr>
              <a:t>Cuticle (skin): penetration barrier</a:t>
            </a:r>
          </a:p>
          <a:p>
            <a:pPr marL="166688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 dirty="0">
                <a:solidFill>
                  <a:srgbClr val="000000"/>
                </a:solidFill>
                <a:cs typeface="Arial" panose="020B0604020202020204" pitchFamily="34" charset="0"/>
              </a:rPr>
              <a:t>Reduced insecticide toxicity through cuticle (</a:t>
            </a:r>
            <a:r>
              <a:rPr lang="en-US" noProof="0" dirty="0" err="1">
                <a:solidFill>
                  <a:srgbClr val="000000"/>
                </a:solidFill>
                <a:cs typeface="Arial" panose="020B0604020202020204" pitchFamily="34" charset="0"/>
              </a:rPr>
              <a:t>Koganemaru</a:t>
            </a:r>
            <a:r>
              <a:rPr lang="en-US" noProof="0" dirty="0">
                <a:solidFill>
                  <a:srgbClr val="000000"/>
                </a:solidFill>
                <a:cs typeface="Arial" panose="020B0604020202020204" pitchFamily="34" charset="0"/>
              </a:rPr>
              <a:t> et al. 2013)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66688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Thickened cuticle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(Lilly et al. 2016) and extremely waxy cuticle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66688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Over expression of cuticular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protein genes associated with insecticide resistance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Bai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et al. 2011,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Mamidala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et al. 2012, 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Koganemaru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et al. 2013,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Zhu et al. 2013)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219200" y="182940"/>
            <a:ext cx="68518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PENETRATION RESISTANCE </a:t>
            </a:r>
          </a:p>
        </p:txBody>
      </p:sp>
    </p:spTree>
    <p:extLst>
      <p:ext uri="{BB962C8B-B14F-4D97-AF65-F5344CB8AC3E}">
        <p14:creationId xmlns:p14="http://schemas.microsoft.com/office/powerpoint/2010/main" val="12623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4908 L 0.00295 -0.04908 C 0.00243 -0.08171 0.00174 -0.11435 0.00174 -0.14676 C 0.00174 -0.15509 0.00191 -0.1632 0.00295 -0.1713 C 0.00312 -0.17361 0.00451 -0.17546 0.00538 -0.17778 C 0.00573 -0.1794 0.0059 -0.18125 0.0066 -0.18264 C 0.00712 -0.18403 0.00816 -0.18472 0.00903 -0.18588 C 0.0099 -0.1875 0.01059 -0.18912 0.01146 -0.19074 C 0.01493 -0.20463 0.01007 -0.18773 0.0151 -0.19884 C 0.01562 -0.20046 0.01545 -0.20232 0.01632 -0.2037 C 0.01996 -0.21065 0.02014 -0.20995 0.02483 -0.21204 C 0.03455 -0.225 0.02743 -0.21806 0.05521 -0.21528 C 0.05816 -0.21482 0.06319 -0.21273 0.06615 -0.21204 C 0.07031 -0.21088 0.07448 -0.21042 0.07847 -0.2088 C 0.08368 -0.20625 0.08073 -0.20741 0.08698 -0.20533 C 0.08854 -0.20394 0.09184 -0.20139 0.09306 -0.19884 C 0.09549 -0.19352 0.09253 -0.19445 0.0967 -0.19074 C 0.09826 -0.18935 0.1 -0.18866 0.10156 -0.1875 C 0.10278 -0.18658 0.10399 -0.18542 0.10521 -0.18426 C 0.11667 -0.1882 0.11215 -0.18426 0.10885 -0.21528 C 0.10868 -0.21713 0.10746 -0.21852 0.10642 -0.22014 C 0.10451 -0.22292 0.10035 -0.22824 0.10035 -0.22824 C 0.09792 -0.23773 0.09983 -0.23357 0.08941 -0.24283 C 0.08819 -0.24398 0.08698 -0.24537 0.08576 -0.24607 C 0.08333 -0.24745 0.0809 -0.24838 0.07847 -0.24931 C 0.07726 -0.25 0.07604 -0.2507 0.07483 -0.25093 C 0.07274 -0.25162 0.07066 -0.25185 0.06858 -0.25255 C 0.06267 -0.25463 0.06719 -0.25417 0.0625 -0.25417 " pathEditMode="relative" ptsTypes="AAAAAAAAAAAAAAAAAAAAAAA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8839200" cy="47244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</a:rPr>
              <a:t>The target site where the toxin usually acts in the insect has been genetically modified to reduce the product’s effects.</a:t>
            </a:r>
          </a:p>
          <a:p>
            <a:pPr eaLnBrk="1" hangingPunct="1"/>
            <a:r>
              <a:rPr lang="en-US" altLang="en-US" sz="3200" dirty="0">
                <a:solidFill>
                  <a:schemeClr val="bg1"/>
                </a:solidFill>
              </a:rPr>
              <a:t>Commonly used insecticides target an ion channel and cause nerves to fire continuously, paralyzing and quickly killing the insects - resistant bed bugs may carry a mutation in the ion channel that prevents the pesticide from binding.</a:t>
            </a:r>
          </a:p>
          <a:p>
            <a:pPr marL="0" indent="0" eaLnBrk="1" hangingPunct="1">
              <a:buNone/>
            </a:pPr>
            <a:r>
              <a:rPr lang="en-US" altLang="en-US" sz="3200" b="1" i="1" dirty="0">
                <a:solidFill>
                  <a:srgbClr val="0000FF"/>
                </a:solidFill>
              </a:rPr>
              <a:t>                             </a:t>
            </a:r>
            <a:r>
              <a:rPr lang="en-US" altLang="en-US" sz="3200" b="1" i="1" dirty="0">
                <a:solidFill>
                  <a:schemeClr val="bg1"/>
                </a:solidFill>
              </a:rPr>
              <a:t>            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53000"/>
            <a:ext cx="3124200" cy="177756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Target-site Resistance</a:t>
            </a:r>
          </a:p>
        </p:txBody>
      </p:sp>
    </p:spTree>
    <p:extLst>
      <p:ext uri="{BB962C8B-B14F-4D97-AF65-F5344CB8AC3E}">
        <p14:creationId xmlns:p14="http://schemas.microsoft.com/office/powerpoint/2010/main" val="42883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9C26CCBF-2AD7-4F9A-A78B-1E8019A44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16566" r="2477" b="2087"/>
          <a:stretch/>
        </p:blipFill>
        <p:spPr bwMode="auto">
          <a:xfrm rot="16200000">
            <a:off x="2648216" y="171184"/>
            <a:ext cx="4706485" cy="66501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FE702-C7E9-429B-BFC5-2AFAE54B6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40" l="0" r="100000">
                        <a14:foregroundMark x1="12684" y1="16454" x2="84661" y2="1118"/>
                        <a14:foregroundMark x1="74631" y1="10224" x2="94985" y2="27955"/>
                        <a14:foregroundMark x1="91740" y1="2236" x2="98525" y2="5112"/>
                        <a14:foregroundMark x1="25959" y1="27157" x2="51917" y2="273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80" y="3000924"/>
            <a:ext cx="1189728" cy="21969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FF14516-55AD-482C-8CAE-2A3A2737D51E}"/>
              </a:ext>
            </a:extLst>
          </p:cNvPr>
          <p:cNvGrpSpPr/>
          <p:nvPr/>
        </p:nvGrpSpPr>
        <p:grpSpPr>
          <a:xfrm>
            <a:off x="3118966" y="2889662"/>
            <a:ext cx="860327" cy="606581"/>
            <a:chOff x="10037378" y="3363802"/>
            <a:chExt cx="1373716" cy="945933"/>
          </a:xfrm>
        </p:grpSpPr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1C1590FA-1276-48AC-AF1D-323BB7E74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37378" y="3363802"/>
              <a:ext cx="1373716" cy="900357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Image result for deltamethrin molecule">
              <a:extLst>
                <a:ext uri="{FF2B5EF4-FFF2-40B4-BE49-F238E27FC236}">
                  <a16:creationId xmlns:a16="http://schemas.microsoft.com/office/drawing/2014/main" id="{E79BBE67-E408-4225-8E7B-4207E5A12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375" b="89974" l="4590" r="97363">
                          <a14:foregroundMark x1="22266" y1="9505" x2="21484" y2="25781"/>
                          <a14:foregroundMark x1="4785" y1="31120" x2="17285" y2="33073"/>
                          <a14:foregroundMark x1="17285" y1="33073" x2="19922" y2="34375"/>
                          <a14:foregroundMark x1="4590" y1="62760" x2="6445" y2="54297"/>
                          <a14:foregroundMark x1="6445" y1="54297" x2="6934" y2="54167"/>
                          <a14:foregroundMark x1="87988" y1="32292" x2="92285" y2="39974"/>
                          <a14:foregroundMark x1="92285" y1="39974" x2="93555" y2="47135"/>
                          <a14:foregroundMark x1="93555" y1="47135" x2="93262" y2="54167"/>
                          <a14:foregroundMark x1="93262" y1="54167" x2="91602" y2="60286"/>
                          <a14:foregroundMark x1="95996" y1="57422" x2="97363" y2="53385"/>
                          <a14:foregroundMark x1="62793" y1="65234" x2="71289" y2="69141"/>
                          <a14:backgroundMark x1="89063" y1="66667" x2="96777" y2="65755"/>
                          <a14:backgroundMark x1="96777" y1="65755" x2="98633" y2="6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772" y="3405339"/>
              <a:ext cx="1205861" cy="90439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77FEE4-48C4-4F79-B9A2-812E5A63371C}"/>
              </a:ext>
            </a:extLst>
          </p:cNvPr>
          <p:cNvGrpSpPr/>
          <p:nvPr/>
        </p:nvGrpSpPr>
        <p:grpSpPr>
          <a:xfrm>
            <a:off x="6445404" y="3736434"/>
            <a:ext cx="1371601" cy="575987"/>
            <a:chOff x="8085872" y="4433202"/>
            <a:chExt cx="1828801" cy="767983"/>
          </a:xfrm>
        </p:grpSpPr>
        <p:pic>
          <p:nvPicPr>
            <p:cNvPr id="1028" name="Picture 4" descr="Related image">
              <a:extLst>
                <a:ext uri="{FF2B5EF4-FFF2-40B4-BE49-F238E27FC236}">
                  <a16:creationId xmlns:a16="http://schemas.microsoft.com/office/drawing/2014/main" id="{D3BF835F-E382-4319-8AA5-E25F95B448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294" b="64314" l="13079" r="31608">
                          <a14:foregroundMark x1="13147" y1="50392" x2="16894" y2="55588"/>
                          <a14:foregroundMark x1="16894" y1="55588" x2="17166" y2="56471"/>
                          <a14:foregroundMark x1="30450" y1="56373" x2="31608" y2="51176"/>
                        </a14:backgroundRemoval>
                      </a14:imgEffect>
                      <a14:imgEffect>
                        <a14:artisticFilmGrain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9" t="49124" r="68025" b="33927"/>
            <a:stretch/>
          </p:blipFill>
          <p:spPr bwMode="auto">
            <a:xfrm>
              <a:off x="8218317" y="4433202"/>
              <a:ext cx="1260767" cy="7679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16330-2D54-48A2-9DF2-F761418CB195}"/>
                </a:ext>
              </a:extLst>
            </p:cNvPr>
            <p:cNvSpPr txBox="1"/>
            <p:nvPr/>
          </p:nvSpPr>
          <p:spPr>
            <a:xfrm>
              <a:off x="8085872" y="4510998"/>
              <a:ext cx="182880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Binding site</a:t>
              </a:r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143DF2CB-85B8-4146-A282-278D65E6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0852" y="3337903"/>
            <a:ext cx="1096331" cy="974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68471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TARGET-SITE INSENSITIVITY </a:t>
            </a:r>
          </a:p>
        </p:txBody>
      </p:sp>
    </p:spTree>
    <p:extLst>
      <p:ext uri="{BB962C8B-B14F-4D97-AF65-F5344CB8AC3E}">
        <p14:creationId xmlns:p14="http://schemas.microsoft.com/office/powerpoint/2010/main" val="9632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5903 L 0.00469 -0.05903 C 0.00625 -0.06319 0.00764 -0.06782 0.00955 -0.07199 C 0.01007 -0.07338 0.01128 -0.07384 0.01198 -0.07523 C 0.01285 -0.07731 0.01319 -0.07986 0.01441 -0.08171 C 0.0158 -0.08426 0.01701 -0.08727 0.01927 -0.08819 C 0.0217 -0.08935 0.02448 -0.08958 0.02656 -0.09143 C 0.02778 -0.09259 0.02882 -0.09398 0.03021 -0.09467 C 0.03264 -0.09606 0.03507 -0.09699 0.0375 -0.09791 C 0.04635 -0.10185 0.03541 -0.09722 0.046 -0.10115 C 0.04722 -0.10162 0.04844 -0.10254 0.04965 -0.10278 C 0.05416 -0.1037 0.05868 -0.10393 0.06319 -0.1044 C 0.08142 -0.10393 0.09982 -0.10416 0.11805 -0.10278 C 0.12378 -0.10254 0.13507 -0.09953 0.13507 -0.09953 C 0.13594 -0.09861 0.13646 -0.09676 0.1375 -0.09629 C 0.14045 -0.09537 0.15573 -0.09236 0.16076 -0.09143 C 0.16389 -0.09004 0.1658 -0.08912 0.16927 -0.08819 C 0.17205 -0.0875 0.175 -0.08727 0.17778 -0.08657 C 0.18594 -0.08287 0.17587 -0.08727 0.18871 -0.08333 C 0.19375 -0.08194 0.19184 -0.08125 0.19722 -0.07847 C 0.19878 -0.07778 0.20052 -0.07754 0.20225 -0.07685 C 0.21094 -0.07361 0.19948 -0.07685 0.21198 -0.07361 C 0.21892 -0.06736 0.21198 -0.07291 0.22291 -0.06713 C 0.225 -0.06597 0.22708 -0.06504 0.22899 -0.06389 C 0.23073 -0.06296 0.23212 -0.06134 0.23385 -0.06065 C 0.23628 -0.05972 0.23871 -0.05972 0.24114 -0.05903 C 0.26007 -0.05347 0.24219 -0.0574 0.25955 -0.05416 C 0.26389 -0.05208 0.26805 -0.05 0.27291 -0.0493 L 0.28142 -0.04745 L 0.28993 -0.04421 C 0.29114 -0.04375 0.29236 -0.04305 0.29357 -0.04259 C 0.296 -0.0419 0.29844 -0.04166 0.30104 -0.04097 C 0.3026 -0.04004 0.30416 -0.03865 0.3059 -0.03773 C 0.3085 -0.03657 0.31857 -0.03495 0.32048 -0.03449 C 0.32916 -0.03055 0.31823 -0.03541 0.32899 -0.03125 C 0.33021 -0.03078 0.33142 -0.03009 0.33264 -0.02963 C 0.34114 -0.02708 0.33785 -0.02916 0.34479 -0.02639 C 0.34739 -0.02546 0.34982 -0.0243 0.35225 -0.02315 L 0.3559 -0.02153 L 0.35955 -0.0199 C 0.36788 -0.00879 0.35486 -0.02569 0.36562 -0.01342 C 0.36736 -0.01134 0.36892 -0.00903 0.37048 -0.00694 C 0.37135 -0.00578 0.37205 -0.0044 0.37291 -0.0037 C 0.37413 -0.00254 0.37552 -0.00162 0.37656 -0.00046 C 0.3783 0.00162 0.38142 0.00625 0.38142 0.00625 C 0.38455 -0.00602 0.38385 -0.00231 0.38385 -0.02477 C 0.38385 -0.03403 0.38368 -0.04328 0.38264 -0.05254 C 0.38246 -0.0544 0.3809 -0.05555 0.38021 -0.0574 C 0.37969 -0.05879 0.37969 -0.06065 0.37899 -0.06227 C 0.37847 -0.06342 0.37725 -0.06435 0.37656 -0.06551 C 0.37569 -0.0669 0.37517 -0.06875 0.37413 -0.07037 C 0.37257 -0.07268 0.37083 -0.07477 0.36927 -0.07685 C 0.3684 -0.07801 0.36771 -0.07916 0.36684 -0.08009 C 0.36562 -0.08125 0.36423 -0.08217 0.36319 -0.08333 C 0.35989 -0.0868 0.36111 -0.0868 0.35833 -0.09143 C 0.35573 -0.09583 0.35573 -0.09421 0.35225 -0.09791 C 0.34705 -0.10347 0.35243 -0.09953 0.34722 -0.10278 " pathEditMode="relative" ptsTypes="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839200" cy="670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u="sng" dirty="0">
                <a:solidFill>
                  <a:srgbClr val="000000"/>
                </a:solidFill>
                <a:cs typeface="Arial" panose="020B0604020202020204" pitchFamily="34" charset="0"/>
              </a:rPr>
              <a:t>1.  VGSC: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Pyrethroids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, DDT</a:t>
            </a:r>
          </a:p>
          <a:p>
            <a:pPr marL="234950" lvl="0" indent="-234950"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	“Knockdown resistance (</a:t>
            </a:r>
            <a:r>
              <a:rPr 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Kdr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-type)”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8325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C. </a:t>
            </a:r>
            <a:r>
              <a:rPr 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lectularius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- V419L / L925I (USA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, Europe, Asia, Australia)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	- I936F (Australia)</a:t>
            </a:r>
          </a:p>
          <a:p>
            <a:pPr marL="0" marR="0" lvl="0" indent="0" algn="l" defTabSz="312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	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C.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hemipterus</a:t>
            </a:r>
            <a:endParaRPr kumimoji="0" lang="en-US" sz="2400" b="0" i="1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1147763" lvl="0" indent="-1147763" defTabSz="312738"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          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M918I / L1014F (Australia, India, Thailand, Malaysia, Kenya)</a:t>
            </a:r>
          </a:p>
          <a:p>
            <a:pPr lvl="0">
              <a:defRPr/>
            </a:pPr>
            <a:r>
              <a:rPr lang="en-US" sz="2400" u="sng" dirty="0">
                <a:solidFill>
                  <a:srgbClr val="000000"/>
                </a:solidFill>
                <a:cs typeface="Arial" panose="020B0604020202020204" pitchFamily="34" charset="0"/>
              </a:rPr>
              <a:t>2.  </a:t>
            </a:r>
            <a:r>
              <a:rPr lang="en-US" sz="2400" u="sng" dirty="0" err="1">
                <a:solidFill>
                  <a:srgbClr val="000000"/>
                </a:solidFill>
                <a:cs typeface="Arial" panose="020B0604020202020204" pitchFamily="34" charset="0"/>
              </a:rPr>
              <a:t>AChEs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: OPs,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carbamates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lvl="0">
              <a:tabLst>
                <a:tab pos="234950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	“Altered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AChEs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” 		</a:t>
            </a:r>
          </a:p>
          <a:p>
            <a:pPr marL="1600200" lvl="0" indent="-342900">
              <a:buFontTx/>
              <a:buChar char="-"/>
              <a:tabLst>
                <a:tab pos="234950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(CAChE1, CAChE2)</a:t>
            </a:r>
          </a:p>
          <a:p>
            <a:pPr lvl="0"/>
            <a:r>
              <a:rPr lang="en-US" sz="2400" u="sng" dirty="0">
                <a:solidFill>
                  <a:srgbClr val="000000"/>
                </a:solidFill>
                <a:cs typeface="Arial" panose="020B0604020202020204" pitchFamily="34" charset="0"/>
              </a:rPr>
              <a:t>3.  GABA receptors: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Cyclodienes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(e.g.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dieldrin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Fipronil</a:t>
            </a: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34950" lvl="0" indent="-234950"/>
            <a:r>
              <a:rPr 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	“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Insensitive GABA receptors or </a:t>
            </a:r>
            <a:r>
              <a:rPr 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Rdl</a:t>
            </a:r>
            <a:r>
              <a:rPr 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mutation</a:t>
            </a:r>
            <a:r>
              <a:rPr 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</a:p>
          <a:p>
            <a:pPr lvl="0">
              <a:defRPr/>
            </a:pPr>
            <a:r>
              <a:rPr lang="en-US" sz="2400" u="sng" dirty="0">
                <a:solidFill>
                  <a:srgbClr val="000000"/>
                </a:solidFill>
                <a:cs typeface="Arial" panose="020B0604020202020204" pitchFamily="34" charset="0"/>
              </a:rPr>
              <a:t>4.  </a:t>
            </a:r>
            <a:r>
              <a:rPr lang="en-US" sz="2400" u="sng" dirty="0" err="1">
                <a:solidFill>
                  <a:srgbClr val="000000"/>
                </a:solidFill>
                <a:cs typeface="Arial" panose="020B0604020202020204" pitchFamily="34" charset="0"/>
              </a:rPr>
              <a:t>nAChRs</a:t>
            </a:r>
            <a:r>
              <a:rPr lang="en-US" sz="2400" u="sng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Neonicotinoids ?</a:t>
            </a:r>
          </a:p>
          <a:p>
            <a:pPr marL="284163" indent="-50800">
              <a:defRPr/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“Altered </a:t>
            </a:r>
            <a:r>
              <a:rPr lang="en-US" sz="2400" dirty="0" err="1">
                <a:solidFill>
                  <a:srgbClr val="000000"/>
                </a:solidFill>
                <a:cs typeface="Arial" panose="020B0604020202020204" pitchFamily="34" charset="0"/>
              </a:rPr>
              <a:t>nAChRs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Zhu et al. 2010, Durand et al. 2012, Yoon et al. 2008, </a:t>
            </a:r>
            <a:r>
              <a:rPr 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Seong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et al. 2010, </a:t>
            </a:r>
            <a:r>
              <a:rPr 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Palenchar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et al. 2015, Dang et al. 2015 and 2017, Romero and Anderson 2016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54864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Voltage-gated sodium channel (VGSC), </a:t>
            </a:r>
            <a:r>
              <a:rPr lang="en-US" sz="1600" dirty="0" err="1">
                <a:solidFill>
                  <a:schemeClr val="bg1"/>
                </a:solidFill>
              </a:rPr>
              <a:t>acetylcholinesterase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AChE</a:t>
            </a:r>
            <a:r>
              <a:rPr lang="en-US" sz="1600" dirty="0">
                <a:solidFill>
                  <a:schemeClr val="bg1"/>
                </a:solidFill>
              </a:rPr>
              <a:t>), </a:t>
            </a:r>
            <a:r>
              <a:rPr lang="en-US" sz="1600" dirty="0">
                <a:solidFill>
                  <a:srgbClr val="000000"/>
                </a:solidFill>
              </a:rPr>
              <a:t>organophosphate (OP), gamma-</a:t>
            </a:r>
            <a:r>
              <a:rPr lang="en-US" sz="1600" dirty="0" err="1">
                <a:solidFill>
                  <a:srgbClr val="000000"/>
                </a:solidFill>
              </a:rPr>
              <a:t>aminobutyric</a:t>
            </a:r>
            <a:r>
              <a:rPr lang="en-US" sz="1600" dirty="0">
                <a:solidFill>
                  <a:srgbClr val="000000"/>
                </a:solidFill>
              </a:rPr>
              <a:t> acid (GABA), GABA-gated chlorine channel (GABA receptors), nicotinic acetylcholine receptors (</a:t>
            </a:r>
            <a:r>
              <a:rPr lang="en-US" sz="1600" dirty="0" err="1">
                <a:solidFill>
                  <a:srgbClr val="000000"/>
                </a:solidFill>
              </a:rPr>
              <a:t>nAChRs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10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5638800" cy="2286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>
                <a:solidFill>
                  <a:schemeClr val="bg1"/>
                </a:solidFill>
              </a:rPr>
              <a:t>Bed bugs were virtually eradicated from the U.S. in the post WWII era due to DDT and other powerful insecticides.</a:t>
            </a:r>
          </a:p>
          <a:p>
            <a:pPr marL="457200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Spraying DDT for bed bu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15" y="228600"/>
            <a:ext cx="3251985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D4D2D0"/>
              </a:solidFill>
            </a:endParaRPr>
          </a:p>
        </p:txBody>
      </p:sp>
      <p:pic>
        <p:nvPicPr>
          <p:cNvPr id="2" name="Picture 1" descr="Screen Shot 2018-02-16 at 10.46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5334000" cy="3345051"/>
          </a:xfrm>
          <a:prstGeom prst="rect">
            <a:avLst/>
          </a:prstGeom>
        </p:spPr>
      </p:pic>
      <p:pic>
        <p:nvPicPr>
          <p:cNvPr id="9" name="Picture 8" descr="Screen Shot 2018-02-16 at 10.46.0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276600"/>
            <a:ext cx="3034703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2362200"/>
            <a:ext cx="1136258" cy="191256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7737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686800" cy="51054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chemeClr val="bg1"/>
                </a:solidFill>
              </a:rPr>
              <a:t>Metabolic enzymes (namely p450s, </a:t>
            </a:r>
            <a:r>
              <a:rPr lang="en-US" altLang="en-US" sz="3200" dirty="0" err="1">
                <a:solidFill>
                  <a:schemeClr val="bg1"/>
                </a:solidFill>
              </a:rPr>
              <a:t>esterases</a:t>
            </a:r>
            <a:r>
              <a:rPr lang="en-US" altLang="en-US" sz="3200" dirty="0">
                <a:solidFill>
                  <a:schemeClr val="bg1"/>
                </a:solidFill>
              </a:rPr>
              <a:t>, and GSTs), as well as ABC transporters) are involved.</a:t>
            </a:r>
          </a:p>
          <a:p>
            <a:pPr eaLnBrk="1" hangingPunct="1"/>
            <a:r>
              <a:rPr lang="en-US" altLang="en-US" sz="3200" dirty="0">
                <a:solidFill>
                  <a:schemeClr val="bg1"/>
                </a:solidFill>
              </a:rPr>
              <a:t>A broad spectrum of activity against different insecticide classes.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581400"/>
            <a:ext cx="5029200" cy="282577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Metabolic Resistance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4495800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Glutathione S-</a:t>
            </a:r>
            <a:r>
              <a:rPr lang="en-US" dirty="0" err="1">
                <a:solidFill>
                  <a:srgbClr val="000000"/>
                </a:solidFill>
              </a:rPr>
              <a:t>transferases</a:t>
            </a:r>
            <a:r>
              <a:rPr lang="en-US" dirty="0">
                <a:solidFill>
                  <a:srgbClr val="000000"/>
                </a:solidFill>
              </a:rPr>
              <a:t> (GSTs), ATP-binding cassette (ABC) transporters</a:t>
            </a:r>
          </a:p>
        </p:txBody>
      </p:sp>
    </p:spTree>
    <p:extLst>
      <p:ext uri="{BB962C8B-B14F-4D97-AF65-F5344CB8AC3E}">
        <p14:creationId xmlns:p14="http://schemas.microsoft.com/office/powerpoint/2010/main" val="712547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9C26CCBF-2AD7-4F9A-A78B-1E8019A44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16566" r="2477" b="2087"/>
          <a:stretch/>
        </p:blipFill>
        <p:spPr bwMode="auto">
          <a:xfrm rot="16200000">
            <a:off x="2953016" y="171184"/>
            <a:ext cx="4706485" cy="66501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FE702-C7E9-429B-BFC5-2AFAE54B6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40" l="0" r="100000">
                        <a14:foregroundMark x1="12684" y1="16454" x2="84661" y2="1118"/>
                        <a14:foregroundMark x1="74631" y1="10224" x2="94985" y2="27955"/>
                        <a14:foregroundMark x1="91740" y1="2236" x2="98525" y2="5112"/>
                        <a14:foregroundMark x1="25959" y1="27157" x2="51917" y2="273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64" y="2639894"/>
            <a:ext cx="1189728" cy="21969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FF14516-55AD-482C-8CAE-2A3A2737D51E}"/>
              </a:ext>
            </a:extLst>
          </p:cNvPr>
          <p:cNvGrpSpPr/>
          <p:nvPr/>
        </p:nvGrpSpPr>
        <p:grpSpPr>
          <a:xfrm>
            <a:off x="3271366" y="2565918"/>
            <a:ext cx="860327" cy="606581"/>
            <a:chOff x="10037378" y="3363802"/>
            <a:chExt cx="1373716" cy="945933"/>
          </a:xfrm>
        </p:grpSpPr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1C1590FA-1276-48AC-AF1D-323BB7E74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37378" y="3363802"/>
              <a:ext cx="1373716" cy="900357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Image result for deltamethrin molecule">
              <a:extLst>
                <a:ext uri="{FF2B5EF4-FFF2-40B4-BE49-F238E27FC236}">
                  <a16:creationId xmlns:a16="http://schemas.microsoft.com/office/drawing/2014/main" id="{E79BBE67-E408-4225-8E7B-4207E5A12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375" b="89974" l="4590" r="97363">
                          <a14:foregroundMark x1="22266" y1="9505" x2="21484" y2="25781"/>
                          <a14:foregroundMark x1="4785" y1="31120" x2="17285" y2="33073"/>
                          <a14:foregroundMark x1="17285" y1="33073" x2="19922" y2="34375"/>
                          <a14:foregroundMark x1="4590" y1="62760" x2="6445" y2="54297"/>
                          <a14:foregroundMark x1="6445" y1="54297" x2="6934" y2="54167"/>
                          <a14:foregroundMark x1="87988" y1="32292" x2="92285" y2="39974"/>
                          <a14:foregroundMark x1="92285" y1="39974" x2="93555" y2="47135"/>
                          <a14:foregroundMark x1="93555" y1="47135" x2="93262" y2="54167"/>
                          <a14:foregroundMark x1="93262" y1="54167" x2="91602" y2="60286"/>
                          <a14:foregroundMark x1="95996" y1="57422" x2="97363" y2="53385"/>
                          <a14:foregroundMark x1="62793" y1="65234" x2="71289" y2="69141"/>
                          <a14:backgroundMark x1="89063" y1="66667" x2="96777" y2="65755"/>
                          <a14:backgroundMark x1="96777" y1="65755" x2="98633" y2="6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772" y="3405339"/>
              <a:ext cx="1205861" cy="90439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77FEE4-48C4-4F79-B9A2-812E5A63371C}"/>
              </a:ext>
            </a:extLst>
          </p:cNvPr>
          <p:cNvGrpSpPr/>
          <p:nvPr/>
        </p:nvGrpSpPr>
        <p:grpSpPr>
          <a:xfrm>
            <a:off x="6617968" y="3738376"/>
            <a:ext cx="1443479" cy="575987"/>
            <a:chOff x="8153042" y="4433202"/>
            <a:chExt cx="1924638" cy="767983"/>
          </a:xfrm>
        </p:grpSpPr>
        <p:pic>
          <p:nvPicPr>
            <p:cNvPr id="1028" name="Picture 4" descr="Related image">
              <a:extLst>
                <a:ext uri="{FF2B5EF4-FFF2-40B4-BE49-F238E27FC236}">
                  <a16:creationId xmlns:a16="http://schemas.microsoft.com/office/drawing/2014/main" id="{D3BF835F-E382-4319-8AA5-E25F95B448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294" b="64314" l="13079" r="31608">
                          <a14:foregroundMark x1="13147" y1="50392" x2="16894" y2="55588"/>
                          <a14:foregroundMark x1="16894" y1="55588" x2="17166" y2="56471"/>
                          <a14:foregroundMark x1="30450" y1="56373" x2="31608" y2="51176"/>
                        </a14:backgroundRemoval>
                      </a14:imgEffect>
                      <a14:imgEffect>
                        <a14:artisticFilmGrain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9" t="49124" r="68025" b="33927"/>
            <a:stretch/>
          </p:blipFill>
          <p:spPr bwMode="auto">
            <a:xfrm>
              <a:off x="8218317" y="4433202"/>
              <a:ext cx="1260767" cy="7679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16330-2D54-48A2-9DF2-F761418CB195}"/>
                </a:ext>
              </a:extLst>
            </p:cNvPr>
            <p:cNvSpPr txBox="1"/>
            <p:nvPr/>
          </p:nvSpPr>
          <p:spPr>
            <a:xfrm>
              <a:off x="8153042" y="4578315"/>
              <a:ext cx="1924638" cy="41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Binding site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63452" y="2389638"/>
            <a:ext cx="1138850" cy="959144"/>
            <a:chOff x="1240073" y="3051343"/>
            <a:chExt cx="1138850" cy="959144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4C2466DC-5C7C-495D-9B54-2D959E54E162}"/>
                </a:ext>
              </a:extLst>
            </p:cNvPr>
            <p:cNvSpPr/>
            <p:nvPr/>
          </p:nvSpPr>
          <p:spPr>
            <a:xfrm>
              <a:off x="1240073" y="3051343"/>
              <a:ext cx="1138850" cy="959144"/>
            </a:xfrm>
            <a:prstGeom prst="cloud">
              <a:avLst/>
            </a:prstGeom>
            <a:ln/>
            <a:scene3d>
              <a:camera prst="orthographicFront"/>
              <a:lightRig rig="threePt" dir="t"/>
            </a:scene3d>
            <a:sp3d prstMaterial="translucentPowder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6" descr="Image result for deltamethrin molecule">
              <a:extLst>
                <a:ext uri="{FF2B5EF4-FFF2-40B4-BE49-F238E27FC236}">
                  <a16:creationId xmlns:a16="http://schemas.microsoft.com/office/drawing/2014/main" id="{8E594A7E-146E-44AF-A03E-C0B255F54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375" b="89974" l="4590" r="97363">
                          <a14:foregroundMark x1="22266" y1="9505" x2="21484" y2="25781"/>
                          <a14:foregroundMark x1="4785" y1="31120" x2="17285" y2="33073"/>
                          <a14:foregroundMark x1="17285" y1="33073" x2="19922" y2="34375"/>
                          <a14:foregroundMark x1="4590" y1="62760" x2="6445" y2="54297"/>
                          <a14:foregroundMark x1="6445" y1="54297" x2="6934" y2="54167"/>
                          <a14:foregroundMark x1="87988" y1="32292" x2="92285" y2="39974"/>
                          <a14:foregroundMark x1="92285" y1="39974" x2="93555" y2="47135"/>
                          <a14:foregroundMark x1="93555" y1="47135" x2="93262" y2="54167"/>
                          <a14:foregroundMark x1="93262" y1="54167" x2="91602" y2="60286"/>
                          <a14:foregroundMark x1="95996" y1="57422" x2="97363" y2="53385"/>
                          <a14:foregroundMark x1="62793" y1="65234" x2="71289" y2="69141"/>
                          <a14:backgroundMark x1="89063" y1="66667" x2="96777" y2="65755"/>
                          <a14:backgroundMark x1="96777" y1="65755" x2="98633" y2="6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532" y="3250626"/>
              <a:ext cx="747435" cy="5605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translucent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7D2682-64C4-44A3-AD8C-3758FA3F931E}"/>
              </a:ext>
            </a:extLst>
          </p:cNvPr>
          <p:cNvGrpSpPr/>
          <p:nvPr/>
        </p:nvGrpSpPr>
        <p:grpSpPr>
          <a:xfrm>
            <a:off x="6397907" y="1741624"/>
            <a:ext cx="2144498" cy="894299"/>
            <a:chOff x="8169538" y="1621501"/>
            <a:chExt cx="2859329" cy="1192399"/>
          </a:xfrm>
        </p:grpSpPr>
        <p:pic>
          <p:nvPicPr>
            <p:cNvPr id="21" name="Picture 8" descr="Related image">
              <a:extLst>
                <a:ext uri="{FF2B5EF4-FFF2-40B4-BE49-F238E27FC236}">
                  <a16:creationId xmlns:a16="http://schemas.microsoft.com/office/drawing/2014/main" id="{6C9B7F72-4115-4C6B-A602-91879B25F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438" y="1621501"/>
              <a:ext cx="1525668" cy="11923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C1F34D-F0BF-4041-AF9A-6850532C8FD0}"/>
                </a:ext>
              </a:extLst>
            </p:cNvPr>
            <p:cNvSpPr/>
            <p:nvPr/>
          </p:nvSpPr>
          <p:spPr>
            <a:xfrm>
              <a:off x="8169538" y="1957033"/>
              <a:ext cx="2859329" cy="397547"/>
            </a:xfrm>
            <a:prstGeom prst="rect">
              <a:avLst/>
            </a:prstGeom>
            <a:noFill/>
          </p:spPr>
          <p:txBody>
            <a:bodyPr wrap="none" lIns="51435" tIns="25718" rIns="51435" bIns="25718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Detoxifying enzymes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8600" y="228600"/>
            <a:ext cx="60384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cs typeface="Arial" panose="020B0604020202020204" pitchFamily="34" charset="0"/>
              </a:rPr>
              <a:t>METABOLIC RESISTANCE</a:t>
            </a:r>
          </a:p>
        </p:txBody>
      </p:sp>
    </p:spTree>
    <p:extLst>
      <p:ext uri="{BB962C8B-B14F-4D97-AF65-F5344CB8AC3E}">
        <p14:creationId xmlns:p14="http://schemas.microsoft.com/office/powerpoint/2010/main" val="10807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2.22222E-6 0.00023 C 0.03212 -0.00486 0.00625 -0.00162 0.04826 -0.00416 C 0.05347 -0.00463 0.05868 -0.00532 0.06389 -0.00555 C 0.0776 -0.00625 0.09132 -0.00648 0.10503 -0.00694 C 0.1085 -0.0074 0.11198 -0.00787 0.11528 -0.00833 C 0.11736 -0.00879 0.11944 -0.00949 0.12153 -0.00972 C 0.13107 -0.01041 0.1408 -0.01064 0.15035 -0.01111 C 0.15555 -0.01157 0.16059 -0.01203 0.1658 -0.0125 C 0.19392 -0.01458 0.1776 -0.01273 0.1967 -0.01527 C 0.20278 -0.01805 0.19687 -0.01551 0.20607 -0.01805 C 0.21823 -0.02129 0.19896 -0.01736 0.21736 -0.02083 L 0.26371 -0.01944 C 0.26944 -0.01921 0.27205 -0.0118 0.27916 -0.01944 C 0.28125 -0.02176 0.27916 -0.02685 0.27916 -0.03032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3.05556E-6 0.00023 L -0.04236 0.00254 C -0.07118 0.00416 -0.05886 0.00301 -0.07952 0.00532 L -0.08455 0.00671 C -0.08663 0.00717 -0.08872 0.00741 -0.0908 0.0081 C -0.09288 0.00879 -0.09514 0.00926 -0.09705 0.01088 C -0.10104 0.01435 -0.09896 0.01319 -0.10313 0.01504 C -0.10938 0.02731 -0.10608 0.01875 -0.10834 0.0287 C -0.10938 0.03287 -0.11146 0.0412 -0.11146 0.04143 C -0.11094 0.04953 -0.11389 0.06088 -0.10729 0.06597 C -0.10608 0.0669 -0.10452 0.06666 -0.10313 0.06736 C -0.10174 0.06805 -0.10052 0.06944 -0.09913 0.07014 C -0.09705 0.07129 -0.09288 0.07291 -0.09288 0.07315 C -0.08038 0.07106 -0.07639 0.07685 -0.07223 0.06597 C -0.0717 0.06458 -0.07153 0.06319 -0.07118 0.0618 C -0.07153 0.05717 -0.07049 0.05208 -0.07223 0.04815 C -0.07327 0.0456 -0.08455 0.04421 -0.08559 0.04398 C -0.08698 0.04352 -0.08837 0.04305 -0.08976 0.04259 C -0.09323 0.04166 -0.0967 0.0412 -0.10018 0.03981 C -0.10104 0.03935 -0.10226 0.03912 -0.10313 0.03842 C -0.10434 0.03773 -0.10521 0.03634 -0.10625 0.03565 C -0.11476 0.03009 -0.10365 0.03935 -0.1125 0.03148 C -0.1132 0.03009 -0.11389 0.0287 -0.11459 0.02731 C -0.11545 0.02546 -0.11684 0.02407 -0.11754 0.02199 C -0.11858 0.01921 -0.11962 0.01366 -0.11962 0.01389 C -0.11927 0.0118 -0.11962 0.00972 -0.11858 0.0081 C -0.11806 0.00694 -0.11667 0.00694 -0.11563 0.00671 C -0.11216 0.00602 -0.10868 0.00578 -0.10521 0.00532 C -0.1007 0.00578 -0.09636 0.00578 -0.09184 0.00671 C -0.08976 0.00717 -0.08785 0.00879 -0.08559 0.00949 L -0.0816 0.01088 C -0.08056 0.0118 -0.07934 0.0125 -0.07848 0.01366 C -0.07639 0.01643 -0.07622 0.01852 -0.07535 0.02199 C -0.07639 0.02338 -0.07709 0.02546 -0.07848 0.02616 C -0.08143 0.02731 -0.09462 0.0294 -0.09913 0.03009 C -0.10538 0.03588 -0.10295 0.03194 -0.10104 0.04953 C -0.1007 0.05278 -0.09827 0.05833 -0.09705 0.06041 C -0.09618 0.06203 -0.09479 0.06319 -0.09393 0.06458 C -0.09254 0.0669 -0.0915 0.06967 -0.08976 0.07153 C -0.08733 0.07407 -0.08212 0.07708 -0.07848 0.07847 C -0.07709 0.07893 -0.0757 0.0794 -0.07431 0.07986 C -0.07014 0.0794 -0.06598 0.0794 -0.06198 0.07847 C -0.06077 0.07801 -0.0599 0.07639 -0.05886 0.07569 C -0.05747 0.07453 -0.05608 0.07384 -0.05469 0.07291 C -0.05365 0.07153 -0.05278 0.06991 -0.05157 0.06875 C -0.04827 0.06504 -0.04844 0.06666 -0.04445 0.06319 C -0.04288 0.06203 -0.04167 0.06041 -0.04028 0.05903 C -0.03854 0.05578 -0.03716 0.05393 -0.03716 0.04953 C -0.03716 0.04629 -0.03716 0.04282 -0.0382 0.03981 C -0.04011 0.03472 -0.0441 0.02754 -0.04861 0.02477 C -0.04948 0.02407 -0.05052 0.02384 -0.05157 0.02338 C -0.05417 0.02106 -0.05591 0.01921 -0.05886 0.01782 C -0.06025 0.01713 -0.06163 0.0169 -0.06302 0.01643 C -0.06407 0.01597 -0.06511 0.01551 -0.06615 0.01504 C -0.06736 0.01458 -0.06875 0.01412 -0.07014 0.01366 C -0.07535 0.0118 -0.07188 0.0125 -0.07848 0.00949 C -0.07986 0.00903 -0.08125 0.00856 -0.08264 0.0081 C -0.08368 0.00764 -0.08455 0.00717 -0.08559 0.00671 C -0.08629 0.00694 -0.09341 0.00787 -0.09393 0.01088 C -0.09757 0.03125 -0.09306 0.02685 -0.09601 0.04259 C -0.09636 0.04444 -0.0974 0.04629 -0.09809 0.04815 C -0.09844 0.05139 -0.09913 0.0544 -0.09913 0.05764 C -0.09913 0.07754 -0.09653 0.06574 -0.09913 0.07569 L -0.12379 0.07291 C -0.12587 0.07268 -0.12795 0.07222 -0.13004 0.07153 C -0.13143 0.07083 -0.13264 0.06944 -0.1342 0.06875 C -0.13507 0.06805 -0.13611 0.06782 -0.13716 0.06736 C -0.13976 0.05717 -0.13889 0.0625 -0.13716 0.04259 C -0.13716 0.0412 -0.13663 0.03958 -0.13611 0.03842 C -0.1349 0.03565 -0.13195 0.03102 -0.13004 0.0287 C -0.12761 0.02616 -0.12483 0.02453 -0.1217 0.02338 C -0.1191 0.02222 -0.11354 0.0206 -0.11354 0.02083 C -0.1066 0.02106 -0.09966 0.02106 -0.09288 0.02199 C -0.08941 0.02222 -0.08976 0.02222 -0.08976 0.02477 " pathEditMode="relative" rAng="0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332" y="457200"/>
            <a:ext cx="8382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Detoxify insecticides by metabolic enzymes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u="sng" dirty="0">
                <a:solidFill>
                  <a:srgbClr val="000000"/>
                </a:solidFill>
                <a:cs typeface="Arial" panose="020B0604020202020204" pitchFamily="34" charset="0"/>
              </a:rPr>
              <a:t>P450s</a:t>
            </a:r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	Overexpression of genes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Increased enzymatic activity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Inhibition by chemicals (synergists)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u="sng" dirty="0" err="1">
                <a:solidFill>
                  <a:srgbClr val="000000"/>
                </a:solidFill>
                <a:cs typeface="Arial" panose="020B0604020202020204" pitchFamily="34" charset="0"/>
              </a:rPr>
              <a:t>Esterases</a:t>
            </a:r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     Overexpression of genes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Increased enzymatic activity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Inhibition by chemicals (synergists)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u="sng" dirty="0">
                <a:solidFill>
                  <a:srgbClr val="000000"/>
                </a:solidFill>
                <a:cs typeface="Arial" panose="020B0604020202020204" pitchFamily="34" charset="0"/>
              </a:rPr>
              <a:t>GST</a:t>
            </a:r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 	Overexpression of genes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	Increased enzymatic activity</a:t>
            </a:r>
          </a:p>
          <a:p>
            <a:pPr lvl="1"/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u="sng" dirty="0">
                <a:solidFill>
                  <a:srgbClr val="000000"/>
                </a:solidFill>
                <a:cs typeface="Arial" panose="020B0604020202020204" pitchFamily="34" charset="0"/>
              </a:rPr>
              <a:t>ABC Transporters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	Overexpression of genes</a:t>
            </a:r>
          </a:p>
          <a:p>
            <a:pPr marL="914400"/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Increased efficiency of toxin removal</a:t>
            </a:r>
            <a:endParaRPr lang="en-US" sz="28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5791200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Adelman et al. 2011, Zhu et al. 2010 and 2013, Romero et al. 2009, 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Hardstone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et al. 2015. 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Mamidala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et al. 2012. </a:t>
            </a:r>
          </a:p>
        </p:txBody>
      </p:sp>
    </p:spTree>
    <p:extLst>
      <p:ext uri="{BB962C8B-B14F-4D97-AF65-F5344CB8AC3E}">
        <p14:creationId xmlns:p14="http://schemas.microsoft.com/office/powerpoint/2010/main" val="2106089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8686800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sz="2800" dirty="0">
                <a:solidFill>
                  <a:srgbClr val="000000"/>
                </a:solidFill>
              </a:rPr>
              <a:t>ultiple mechanisms may contribute to </a:t>
            </a:r>
            <a:r>
              <a:rPr lang="en-US" sz="2800" dirty="0" err="1">
                <a:solidFill>
                  <a:srgbClr val="000000"/>
                </a:solidFill>
              </a:rPr>
              <a:t>pyrethroid</a:t>
            </a:r>
            <a:r>
              <a:rPr lang="en-US" sz="2800" dirty="0">
                <a:solidFill>
                  <a:srgbClr val="000000"/>
                </a:solidFill>
              </a:rPr>
              <a:t> resistance simultaneously in a single bed bug population (</a:t>
            </a:r>
            <a:r>
              <a:rPr lang="en-US" sz="2000" dirty="0">
                <a:solidFill>
                  <a:srgbClr val="000000"/>
                </a:solidFill>
              </a:rPr>
              <a:t>Adelman et al. 2011, </a:t>
            </a:r>
            <a:r>
              <a:rPr lang="en-US" sz="2000" dirty="0" err="1">
                <a:solidFill>
                  <a:srgbClr val="000000"/>
                </a:solidFill>
              </a:rPr>
              <a:t>Bai</a:t>
            </a:r>
            <a:r>
              <a:rPr lang="en-US" sz="2000" dirty="0">
                <a:solidFill>
                  <a:srgbClr val="000000"/>
                </a:solidFill>
              </a:rPr>
              <a:t> et al. 2011, </a:t>
            </a:r>
            <a:r>
              <a:rPr lang="en-US" sz="2000" dirty="0" err="1">
                <a:solidFill>
                  <a:srgbClr val="000000"/>
                </a:solidFill>
              </a:rPr>
              <a:t>Mamidala</a:t>
            </a:r>
            <a:r>
              <a:rPr lang="en-US" sz="2000" dirty="0">
                <a:solidFill>
                  <a:srgbClr val="000000"/>
                </a:solidFill>
              </a:rPr>
              <a:t> et al. 2012, 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Zhu et al. 2013</a:t>
            </a:r>
            <a:r>
              <a:rPr lang="en-US" sz="2800" dirty="0">
                <a:solidFill>
                  <a:srgbClr val="000000"/>
                </a:solidFill>
              </a:rPr>
              <a:t>).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Penetration resistance (</a:t>
            </a:r>
            <a:r>
              <a:rPr lang="en-US" sz="2800" dirty="0" err="1">
                <a:solidFill>
                  <a:srgbClr val="000000"/>
                </a:solidFill>
              </a:rPr>
              <a:t>cuticular</a:t>
            </a:r>
            <a:r>
              <a:rPr lang="en-US" sz="2800" dirty="0">
                <a:solidFill>
                  <a:srgbClr val="000000"/>
                </a:solidFill>
              </a:rPr>
              <a:t> proteins), target site insensitivity (</a:t>
            </a:r>
            <a:r>
              <a:rPr lang="en-US" sz="2800" dirty="0" err="1">
                <a:solidFill>
                  <a:srgbClr val="000000"/>
                </a:solidFill>
              </a:rPr>
              <a:t>kdr</a:t>
            </a:r>
            <a:r>
              <a:rPr lang="en-US" sz="2800" dirty="0">
                <a:solidFill>
                  <a:srgbClr val="000000"/>
                </a:solidFill>
              </a:rPr>
              <a:t>-type), metabolic resistance (metabolic detoxifying enzymes P450s and </a:t>
            </a:r>
            <a:r>
              <a:rPr lang="en-US" sz="2800" dirty="0" err="1">
                <a:solidFill>
                  <a:srgbClr val="000000"/>
                </a:solidFill>
              </a:rPr>
              <a:t>esterases</a:t>
            </a:r>
            <a:r>
              <a:rPr lang="en-US" sz="2800" dirty="0">
                <a:solidFill>
                  <a:srgbClr val="000000"/>
                </a:solidFill>
              </a:rPr>
              <a:t>, ABC transporters)(</a:t>
            </a:r>
            <a:r>
              <a:rPr lang="en-US" sz="2000" dirty="0">
                <a:solidFill>
                  <a:srgbClr val="000000"/>
                </a:solidFill>
              </a:rPr>
              <a:t>Yoon et al. 2008, Zhu et al. 2010, Adelman et al. 2011, </a:t>
            </a:r>
            <a:r>
              <a:rPr lang="en-US" sz="2000" dirty="0" err="1">
                <a:solidFill>
                  <a:srgbClr val="000000"/>
                </a:solidFill>
              </a:rPr>
              <a:t>Koganemaru</a:t>
            </a:r>
            <a:r>
              <a:rPr lang="en-US" sz="2000" dirty="0">
                <a:solidFill>
                  <a:srgbClr val="000000"/>
                </a:solidFill>
              </a:rPr>
              <a:t> et al. 2013, </a:t>
            </a:r>
            <a:r>
              <a:rPr lang="en-US" sz="2000" dirty="0" err="1">
                <a:solidFill>
                  <a:srgbClr val="000000"/>
                </a:solidFill>
              </a:rPr>
              <a:t>Mamidala</a:t>
            </a:r>
            <a:r>
              <a:rPr lang="en-US" sz="2000" dirty="0">
                <a:solidFill>
                  <a:srgbClr val="000000"/>
                </a:solidFill>
              </a:rPr>
              <a:t> et al. 2011 and 2012</a:t>
            </a:r>
            <a:r>
              <a:rPr lang="en-US" sz="2800" dirty="0">
                <a:solidFill>
                  <a:srgbClr val="000000"/>
                </a:solidFill>
              </a:rPr>
              <a:t>).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Physiological Resistance</a:t>
            </a:r>
          </a:p>
        </p:txBody>
      </p:sp>
    </p:spTree>
    <p:extLst>
      <p:ext uri="{BB962C8B-B14F-4D97-AF65-F5344CB8AC3E}">
        <p14:creationId xmlns:p14="http://schemas.microsoft.com/office/powerpoint/2010/main" val="6669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38" y="259538"/>
            <a:ext cx="8943594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MULTIPLE RESISTANCE MECHANISMS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9C26CCBF-2AD7-4F9A-A78B-1E8019A44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16566" r="2477" b="2087"/>
          <a:stretch/>
        </p:blipFill>
        <p:spPr bwMode="auto">
          <a:xfrm rot="16200000">
            <a:off x="2648216" y="399784"/>
            <a:ext cx="4706485" cy="66501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84577287"/>
              </p:ext>
            </p:extLst>
          </p:nvPr>
        </p:nvGraphicFramePr>
        <p:xfrm>
          <a:off x="7383707" y="3915959"/>
          <a:ext cx="1451340" cy="63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DE77845-F604-496F-94E9-26F2D0295F10}"/>
              </a:ext>
            </a:extLst>
          </p:cNvPr>
          <p:cNvGrpSpPr/>
          <p:nvPr/>
        </p:nvGrpSpPr>
        <p:grpSpPr>
          <a:xfrm rot="20226888">
            <a:off x="4013048" y="2395751"/>
            <a:ext cx="1022335" cy="519101"/>
            <a:chOff x="1128448" y="755412"/>
            <a:chExt cx="1623517" cy="1591255"/>
          </a:xfrm>
          <a:scene3d>
            <a:camera prst="orthographicFront"/>
            <a:lightRig rig="chilly" dir="t"/>
          </a:scene3d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CF0D0E-AAF2-4DC6-AB40-BD6A49919EF5}"/>
                </a:ext>
              </a:extLst>
            </p:cNvPr>
            <p:cNvSpPr/>
            <p:nvPr/>
          </p:nvSpPr>
          <p:spPr>
            <a:xfrm>
              <a:off x="1131965" y="794545"/>
              <a:ext cx="1620000" cy="155212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sp3d prstMaterial="translucentPowder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91060-5106-42C2-863F-CE159396E608}"/>
                </a:ext>
              </a:extLst>
            </p:cNvPr>
            <p:cNvSpPr txBox="1"/>
            <p:nvPr/>
          </p:nvSpPr>
          <p:spPr>
            <a:xfrm rot="21497321">
              <a:off x="1128448" y="755412"/>
              <a:ext cx="1619999" cy="1552118"/>
            </a:xfrm>
            <a:prstGeom prst="rect">
              <a:avLst/>
            </a:prstGeom>
            <a:sp3d prstMaterial="translucentPowder"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Reduced penetration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46FE702-C7E9-429B-BFC5-2AFAE54B6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40" l="0" r="100000">
                        <a14:foregroundMark x1="12684" y1="16454" x2="84661" y2="1118"/>
                        <a14:foregroundMark x1="74631" y1="10224" x2="94985" y2="27955"/>
                        <a14:foregroundMark x1="91740" y1="2236" x2="98525" y2="5112"/>
                        <a14:foregroundMark x1="25959" y1="27157" x2="51917" y2="273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11" y="3467095"/>
            <a:ext cx="1189728" cy="2196961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BDC3B5CC-9C13-451E-A9B2-19A96321DDE4}"/>
              </a:ext>
            </a:extLst>
          </p:cNvPr>
          <p:cNvSpPr/>
          <p:nvPr/>
        </p:nvSpPr>
        <p:spPr>
          <a:xfrm>
            <a:off x="1457173" y="3110263"/>
            <a:ext cx="1138850" cy="959144"/>
          </a:xfrm>
          <a:prstGeom prst="cloud">
            <a:avLst/>
          </a:prstGeom>
          <a:ln/>
          <a:scene3d>
            <a:camera prst="orthographicFront"/>
            <a:lightRig rig="threePt" dir="t"/>
          </a:scene3d>
          <a:sp3d prstMaterial="translucentPowder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4C2466DC-5C7C-495D-9B54-2D959E54E162}"/>
              </a:ext>
            </a:extLst>
          </p:cNvPr>
          <p:cNvSpPr/>
          <p:nvPr/>
        </p:nvSpPr>
        <p:spPr>
          <a:xfrm>
            <a:off x="1464520" y="3109082"/>
            <a:ext cx="1138850" cy="959144"/>
          </a:xfrm>
          <a:prstGeom prst="cloud">
            <a:avLst/>
          </a:prstGeom>
          <a:ln/>
          <a:scene3d>
            <a:camera prst="orthographicFront"/>
            <a:lightRig rig="threePt" dir="t"/>
          </a:scene3d>
          <a:sp3d prstMaterial="translucentPowder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30" name="Picture 6" descr="Image result for deltamethrin molecule">
            <a:extLst>
              <a:ext uri="{FF2B5EF4-FFF2-40B4-BE49-F238E27FC236}">
                <a16:creationId xmlns:a16="http://schemas.microsoft.com/office/drawing/2014/main" id="{8E594A7E-146E-44AF-A03E-C0B255F54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75" b="89974" l="4590" r="97363">
                        <a14:foregroundMark x1="22266" y1="9505" x2="21484" y2="25781"/>
                        <a14:foregroundMark x1="4785" y1="31120" x2="17285" y2="33073"/>
                        <a14:foregroundMark x1="17285" y1="33073" x2="19922" y2="34375"/>
                        <a14:foregroundMark x1="4590" y1="62760" x2="6445" y2="54297"/>
                        <a14:foregroundMark x1="6445" y1="54297" x2="6934" y2="54167"/>
                        <a14:foregroundMark x1="87988" y1="32292" x2="92285" y2="39974"/>
                        <a14:foregroundMark x1="92285" y1="39974" x2="93555" y2="47135"/>
                        <a14:foregroundMark x1="93555" y1="47135" x2="93262" y2="54167"/>
                        <a14:foregroundMark x1="93262" y1="54167" x2="91602" y2="60286"/>
                        <a14:foregroundMark x1="95996" y1="57422" x2="97363" y2="53385"/>
                        <a14:foregroundMark x1="62793" y1="65234" x2="71289" y2="69141"/>
                        <a14:backgroundMark x1="89063" y1="66667" x2="96777" y2="65755"/>
                        <a14:backgroundMark x1="96777" y1="65755" x2="98633" y2="6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47" y="3264744"/>
            <a:ext cx="904396" cy="6782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FF14516-55AD-482C-8CAE-2A3A2737D51E}"/>
              </a:ext>
            </a:extLst>
          </p:cNvPr>
          <p:cNvGrpSpPr/>
          <p:nvPr/>
        </p:nvGrpSpPr>
        <p:grpSpPr>
          <a:xfrm>
            <a:off x="2724115" y="3146075"/>
            <a:ext cx="1030287" cy="709450"/>
            <a:chOff x="10037378" y="3363802"/>
            <a:chExt cx="1373716" cy="945933"/>
          </a:xfrm>
        </p:grpSpPr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1C1590FA-1276-48AC-AF1D-323BB7E74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37378" y="3363802"/>
              <a:ext cx="1373716" cy="900357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Image result for deltamethrin molecule">
              <a:extLst>
                <a:ext uri="{FF2B5EF4-FFF2-40B4-BE49-F238E27FC236}">
                  <a16:creationId xmlns:a16="http://schemas.microsoft.com/office/drawing/2014/main" id="{E79BBE67-E408-4225-8E7B-4207E5A12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75" b="89974" l="4590" r="97363">
                          <a14:foregroundMark x1="22266" y1="9505" x2="21484" y2="25781"/>
                          <a14:foregroundMark x1="4785" y1="31120" x2="17285" y2="33073"/>
                          <a14:foregroundMark x1="17285" y1="33073" x2="19922" y2="34375"/>
                          <a14:foregroundMark x1="4590" y1="62760" x2="6445" y2="54297"/>
                          <a14:foregroundMark x1="6445" y1="54297" x2="6934" y2="54167"/>
                          <a14:foregroundMark x1="87988" y1="32292" x2="92285" y2="39974"/>
                          <a14:foregroundMark x1="92285" y1="39974" x2="93555" y2="47135"/>
                          <a14:foregroundMark x1="93555" y1="47135" x2="93262" y2="54167"/>
                          <a14:foregroundMark x1="93262" y1="54167" x2="91602" y2="60286"/>
                          <a14:foregroundMark x1="95996" y1="57422" x2="97363" y2="53385"/>
                          <a14:foregroundMark x1="62793" y1="65234" x2="71289" y2="69141"/>
                          <a14:backgroundMark x1="89063" y1="66667" x2="96777" y2="65755"/>
                          <a14:backgroundMark x1="96777" y1="65755" x2="98633" y2="664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772" y="3405339"/>
              <a:ext cx="1205861" cy="90439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143DF2CB-85B8-4146-A282-278D65E6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7374" y="3855525"/>
            <a:ext cx="1096331" cy="974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3834" y="5791200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Adelman et al. (2011)</a:t>
            </a:r>
          </a:p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Mamidala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(2012)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Zhu et al. (2013)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7D2682-64C4-44A3-AD8C-3758FA3F931E}"/>
              </a:ext>
            </a:extLst>
          </p:cNvPr>
          <p:cNvGrpSpPr/>
          <p:nvPr/>
        </p:nvGrpSpPr>
        <p:grpSpPr>
          <a:xfrm>
            <a:off x="6397907" y="1741624"/>
            <a:ext cx="2144498" cy="894299"/>
            <a:chOff x="8169538" y="1621501"/>
            <a:chExt cx="2859329" cy="1192399"/>
          </a:xfrm>
        </p:grpSpPr>
        <p:pic>
          <p:nvPicPr>
            <p:cNvPr id="19" name="Picture 8" descr="Related image">
              <a:extLst>
                <a:ext uri="{FF2B5EF4-FFF2-40B4-BE49-F238E27FC236}">
                  <a16:creationId xmlns:a16="http://schemas.microsoft.com/office/drawing/2014/main" id="{6C9B7F72-4115-4C6B-A602-91879B25F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438" y="1621501"/>
              <a:ext cx="1525668" cy="11923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C1F34D-F0BF-4041-AF9A-6850532C8FD0}"/>
                </a:ext>
              </a:extLst>
            </p:cNvPr>
            <p:cNvSpPr/>
            <p:nvPr/>
          </p:nvSpPr>
          <p:spPr>
            <a:xfrm>
              <a:off x="8169538" y="1957033"/>
              <a:ext cx="2859329" cy="397547"/>
            </a:xfrm>
            <a:prstGeom prst="rect">
              <a:avLst/>
            </a:prstGeom>
            <a:noFill/>
          </p:spPr>
          <p:txBody>
            <a:bodyPr wrap="none" lIns="51435" tIns="25718" rIns="51435" bIns="25718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Detoxifying enzymes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4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3079 C -0.00018 -0.04422 0.00121 -0.05741 0.00277 -0.07153 C 0.00312 -0.08079 0.00364 -0.09005 0.00416 -0.09931 C 0.00555 -0.13704 0.0059 -0.20672 0.03333 -0.23264 C 0.03975 -0.23889 0.0467 -0.24051 0.05416 -0.24375 C 0.075 -0.23982 0.08472 -0.22338 0.10139 -0.20857 C 0.10538 -0.19954 0.11406 -0.19098 0.11666 -0.18079 C 0.11875 -0.17223 0.12205 -0.16366 0.12777 -0.15857 C 0.1408 -0.16227 0.14045 -0.17061 0.14583 -0.18449 C 0.14757 -0.20602 0.14791 -0.22848 0.15139 -0.24931 C 0.15399 -0.26644 0.15798 -0.28218 0.15972 -0.29931 C 0.15833 -0.31158 0.15868 -0.31598 0.15 -0.31968 C 0.1467 -0.32408 0.14461 -0.32871 0.14166 -0.33264 " pathEditMode="relative" rAng="0" ptsTypes="ffffffffffff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4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27 0.01365 C 0.06701 0.01551 0.06909 0.01689 0.07083 0.01921 C 0.07239 0.02129 0.07309 0.02453 0.075 0.02662 C 0.07604 0.02777 0.07777 0.02731 0.07916 0.02847 C 0.08576 0.03333 0.08975 0.03796 0.09722 0.04143 C 0.10573 0.05046 0.11597 0.06157 0.12639 0.06736 C 0.1533 0.08217 0.12361 0.06365 0.15277 0.07662 C 0.16771 0.0831 0.1842 0.0868 0.2 0.08958 C 0.21475 0.09606 0.23177 0.09583 0.24722 0.09884 C 0.26441 0.10648 0.24635 0.09907 0.29166 0.10254 C 0.30017 0.10301 0.30798 0.1081 0.31666 0.10995 C 0.32621 0.11157 0.33385 0.11319 0.34305 0.11736 C 0.34583 0.11852 0.35139 0.12106 0.35139 0.12106 C 0.3625 0.11921 0.36614 0.12222 0.37083 0.10995 C 0.36944 0.09421 0.36944 0.09352 0.36527 0.08217 C 0.36458 0.08032 0.36475 0.07777 0.36389 0.07662 C 0.36198 0.07407 0.35902 0.07314 0.35694 0.07106 C 0.34878 0.0625 0.33906 0.05277 0.33194 0.04328 " pathEditMode="relative" ptsTypes="fffffffffffffffff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56 0.04398 C -0.09722 0.07732 -0.11424 0.1044 -0.13611 0.11435 C -0.14045 0.1132 -0.14566 0.11458 -0.14861 0.11065 C -0.15104 0.10741 -0.15417 0.09954 -0.15417 0.09977 C -0.15382 0.09445 -0.15417 0.08912 -0.15278 0.08472 C -0.15121 0.07894 -0.14028 0.07732 -0.14028 0.07755 C -0.13576 0.07778 -0.13108 0.07778 -0.12639 0.07917 C -0.12257 0.08009 -0.1191 0.08264 -0.11528 0.08472 C -0.11337 0.08565 -0.11181 0.0875 -0.10972 0.08843 C -0.10712 0.08935 -0.10417 0.08935 -0.10139 0.09028 C -0.1 0.09051 -0.09861 0.09144 -0.09722 0.09213 C -0.08681 0.08634 -0.08316 0.07755 -0.09028 0.06065 C -0.09444 0.05093 -0.10174 0.05093 -0.10833 0.04954 C -0.11736 0.04352 -0.125 0.04236 -0.13472 0.04028 C -0.15434 0.0419 -0.15608 0.03658 -0.16528 0.05324 C -0.17101 0.07593 -0.16753 0.08449 -0.15694 0.10139 C -0.15347 0.10695 -0.15156 0.11528 -0.14861 0.12176 C -0.15746 0.15208 -0.15312 0.14792 -0.175 0.15139 C -0.19306 0.14838 -0.21024 0.15371 -0.22083 0.13472 C -0.22205 0.12338 -0.22517 0.10695 -0.21806 0.09769 C -0.21319 0.09097 -0.19861 0.08843 -0.19861 0.08866 C -0.1941 0.08889 -0.18924 0.08843 -0.18472 0.09028 C -0.16823 0.09676 -0.16024 0.12153 -0.14306 0.12732 C -0.11944 0.1257 -0.11684 0.12755 -0.1 0.11435 C -0.09167 0.09468 -0.08819 0.07662 -0.10417 0.0625 C -0.10729 0.06343 -0.11996 0.06505 -0.12083 0.07361 C -0.12274 0.09121 -0.11615 0.09167 -0.11111 0.10324 C -0.11024 0.10556 -0.10955 0.1081 -0.10833 0.11065 C -0.10677 0.11435 -0.10278 0.12176 -0.10278 0.12199 C -0.1033 0.13333 -0.1026 0.14537 -0.10417 0.15695 C -0.10451 0.15903 -0.10712 0.15926 -0.10833 0.16065 C -0.11024 0.16227 -0.11198 0.16482 -0.11389 0.16621 C -0.12309 0.17222 -0.13333 0.175 -0.14306 0.17732 C -0.15 0.17662 -0.15729 0.17824 -0.16389 0.17546 C -0.16771 0.17361 -0.17222 0.16435 -0.17222 0.16458 C -0.17274 0.16111 -0.17361 0.1581 -0.17361 0.15509 C -0.17361 0.13912 -0.17205 0.12593 -0.15972 0.11991 C -0.15625 0.11806 -0.15226 0.11759 -0.14861 0.11621 C -0.13611 0.11898 -0.13351 0.12338 -0.12778 0.13843 C -0.12621 0.15208 -0.12257 0.17546 -0.13472 0.18102 C -0.14653 0.17894 -0.15781 0.1757 -0.16944 0.17361 C -0.17743 0.17477 -0.18681 0.17083 -0.19306 0.17732 C -0.20972 0.19375 -0.17656 0.2044 -0.175 0.20509 C -0.1191 0.20301 -0.11944 0.22778 -0.11944 0.20139 " pathEditMode="relative" rAng="0" ptsTypes="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686800" cy="51054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</a:rPr>
              <a:t>Cuticular.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Organophosphates, Carbamates, Organochlorines, Pyrethrin/Pyrethroids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Tolerance: Silicates, Pyrroles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Target-site Insensitivity.</a:t>
            </a:r>
          </a:p>
          <a:p>
            <a:pPr lvl="1" eaLnBrk="1" hangingPunct="1"/>
            <a:r>
              <a:rPr lang="en-US" altLang="en-US" sz="2800" dirty="0">
                <a:solidFill>
                  <a:srgbClr val="000000"/>
                </a:solidFill>
              </a:rPr>
              <a:t>Organochlorines, Pyrethrin/Pyrethroids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Metabolic.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Organophosphates, Carbamates, Organochlorines, Pyrethrin/Pyrethroids, Neonicotinoids, Pyrroles</a:t>
            </a:r>
          </a:p>
          <a:p>
            <a:pPr lvl="1" eaLnBrk="1" hangingPunct="1"/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Resistance Mechanisms &amp; Reported 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5C6216-E084-5B4F-9783-651BD384ABE9}"/>
              </a:ext>
            </a:extLst>
          </p:cNvPr>
          <p:cNvSpPr/>
          <p:nvPr/>
        </p:nvSpPr>
        <p:spPr>
          <a:xfrm>
            <a:off x="152400" y="5674022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Zhu et al. 2010, Durand et al. 2012, Yoon et al. 2008, 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Seong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et al. 2010, 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Palenchar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et al. 2015, Dang et al. 2015 and 2017, Romero and Anderson 2016, Ashbrook et al. 2017</a:t>
            </a:r>
          </a:p>
        </p:txBody>
      </p:sp>
    </p:spTree>
    <p:extLst>
      <p:ext uri="{BB962C8B-B14F-4D97-AF65-F5344CB8AC3E}">
        <p14:creationId xmlns:p14="http://schemas.microsoft.com/office/powerpoint/2010/main" val="3465834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686800" cy="51054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0000"/>
                </a:solidFill>
              </a:rPr>
              <a:t>Resistant insects may detect or recognize a danger and avoid the toxin.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Stimulus-dependent behaviors (e.g. irritability and repellency).</a:t>
            </a:r>
          </a:p>
          <a:p>
            <a:pPr lvl="1" eaLnBrk="1" hangingPunct="1"/>
            <a:r>
              <a:rPr lang="en-US" altLang="en-US" sz="2800" dirty="0" err="1">
                <a:solidFill>
                  <a:srgbClr val="000000"/>
                </a:solidFill>
              </a:rPr>
              <a:t>Excito</a:t>
            </a:r>
            <a:r>
              <a:rPr lang="en-US" altLang="en-US" sz="2800" dirty="0">
                <a:solidFill>
                  <a:srgbClr val="000000"/>
                </a:solidFill>
              </a:rPr>
              <a:t>-repellency in bed bugs (</a:t>
            </a:r>
            <a:r>
              <a:rPr lang="en-US" altLang="en-US" sz="2000" dirty="0">
                <a:solidFill>
                  <a:srgbClr val="000000"/>
                </a:solidFill>
              </a:rPr>
              <a:t>Romero et al. 2009</a:t>
            </a:r>
            <a:r>
              <a:rPr lang="en-US" altLang="en-US" sz="2800" dirty="0">
                <a:solidFill>
                  <a:srgbClr val="000000"/>
                </a:solidFill>
              </a:rPr>
              <a:t>)</a:t>
            </a:r>
          </a:p>
          <a:p>
            <a:pPr lvl="1" eaLnBrk="1" hangingPunct="1"/>
            <a:r>
              <a:rPr lang="en-US" altLang="en-US" sz="2800" dirty="0">
                <a:solidFill>
                  <a:srgbClr val="000000"/>
                </a:solidFill>
              </a:rPr>
              <a:t>Potential behavioral resistance</a:t>
            </a:r>
          </a:p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Understand bed bugs’ unique behavior.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8686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0000FF"/>
                </a:solidFill>
                <a:latin typeface="+mn-lt"/>
              </a:rPr>
              <a:t>Behavioral Resistance</a:t>
            </a:r>
          </a:p>
        </p:txBody>
      </p:sp>
    </p:spTree>
    <p:extLst>
      <p:ext uri="{BB962C8B-B14F-4D97-AF65-F5344CB8AC3E}">
        <p14:creationId xmlns:p14="http://schemas.microsoft.com/office/powerpoint/2010/main" val="1031328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0" y="152400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+mn-lt"/>
              </a:rPr>
              <a:t>Multiple resistance, and cross resistance?</a:t>
            </a:r>
          </a:p>
        </p:txBody>
      </p:sp>
      <p:pic>
        <p:nvPicPr>
          <p:cNvPr id="2" name="Picture 1" descr="Screen Shot 2018-02-19 at 4.13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859991"/>
            <a:ext cx="8356600" cy="5291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D5DCD1-8931-B54C-B211-43058A38EC46}"/>
              </a:ext>
            </a:extLst>
          </p:cNvPr>
          <p:cNvSpPr txBox="1"/>
          <p:nvPr/>
        </p:nvSpPr>
        <p:spPr>
          <a:xfrm>
            <a:off x="177801" y="59436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Cross resistance: the mutation makes it resistant to other insecticides (e.g. pyrethroids &amp; OCs)</a:t>
            </a:r>
          </a:p>
        </p:txBody>
      </p:sp>
    </p:spTree>
    <p:extLst>
      <p:ext uri="{BB962C8B-B14F-4D97-AF65-F5344CB8AC3E}">
        <p14:creationId xmlns:p14="http://schemas.microsoft.com/office/powerpoint/2010/main" val="3726047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415" y="381000"/>
            <a:ext cx="82621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How can we use information on insecticide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resistance for resistance management?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1667981"/>
            <a:ext cx="401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Target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-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site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insensitivity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	-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Monitor resistance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2554606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Metabolic resistance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	- Development of chemicals that inhibit detoxifying enzymes associated with resistance (synergists).</a:t>
            </a:r>
            <a:r>
              <a:rPr lang="en-US" sz="2000" baseline="0" dirty="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4188603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P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enetration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resistance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974725" lvl="0" indent="-690563">
              <a:defRPr/>
            </a:pP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	- Development of insecticides and formulations to enhance insecticide penetration through the cuticle.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8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AF7C9E-4D1B-8E41-8897-04343DD2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" y="457200"/>
            <a:ext cx="8353756" cy="624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0BA15-52BC-BC4C-9030-41E7AEA0EA2A}"/>
              </a:ext>
            </a:extLst>
          </p:cNvPr>
          <p:cNvSpPr txBox="1"/>
          <p:nvPr/>
        </p:nvSpPr>
        <p:spPr>
          <a:xfrm>
            <a:off x="7620000" y="6510187"/>
            <a:ext cx="1445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Doggett 2018</a:t>
            </a:r>
          </a:p>
        </p:txBody>
      </p:sp>
    </p:spTree>
    <p:extLst>
      <p:ext uri="{BB962C8B-B14F-4D97-AF65-F5344CB8AC3E}">
        <p14:creationId xmlns:p14="http://schemas.microsoft.com/office/powerpoint/2010/main" val="226728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228600" y="152400"/>
            <a:ext cx="8763000" cy="22860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rgbClr val="000000"/>
                </a:solidFill>
              </a:rPr>
              <a:t>By the 1960s, bed bugs had developed resistance to DDT, </a:t>
            </a:r>
            <a:r>
              <a:rPr lang="en-US" altLang="en-US" sz="3000" dirty="0" err="1">
                <a:solidFill>
                  <a:schemeClr val="bg1"/>
                </a:solidFill>
              </a:rPr>
              <a:t>methoxychlor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and analogues, BHC, </a:t>
            </a:r>
            <a:r>
              <a:rPr lang="en-US" sz="3000" dirty="0" err="1">
                <a:solidFill>
                  <a:srgbClr val="000000"/>
                </a:solidFill>
              </a:rPr>
              <a:t>dieldrin</a:t>
            </a:r>
            <a:r>
              <a:rPr lang="en-US" sz="3000" dirty="0">
                <a:solidFill>
                  <a:srgbClr val="000000"/>
                </a:solidFill>
              </a:rPr>
              <a:t> and analogues</a:t>
            </a:r>
            <a:r>
              <a:rPr lang="en-US" altLang="en-US" sz="3000" dirty="0">
                <a:solidFill>
                  <a:schemeClr val="bg1"/>
                </a:solidFill>
              </a:rPr>
              <a:t>, and </a:t>
            </a:r>
            <a:r>
              <a:rPr lang="en-US" altLang="en-US" sz="3000" dirty="0" err="1">
                <a:solidFill>
                  <a:schemeClr val="bg1"/>
                </a:solidFill>
              </a:rPr>
              <a:t>pyrethrins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(</a:t>
            </a:r>
            <a:r>
              <a:rPr lang="en-US" sz="2000" kern="1200" dirty="0" err="1">
                <a:solidFill>
                  <a:srgbClr val="000000"/>
                </a:solidFill>
              </a:rPr>
              <a:t>Busvine</a:t>
            </a:r>
            <a:r>
              <a:rPr lang="en-US" sz="2000" kern="1200" dirty="0">
                <a:solidFill>
                  <a:srgbClr val="000000"/>
                </a:solidFill>
              </a:rPr>
              <a:t> 1958, </a:t>
            </a:r>
            <a:r>
              <a:rPr lang="en-US" sz="2000" dirty="0" err="1">
                <a:solidFill>
                  <a:srgbClr val="000000"/>
                </a:solidFill>
              </a:rPr>
              <a:t>Cwilich</a:t>
            </a:r>
            <a:r>
              <a:rPr lang="en-US" sz="2000" dirty="0">
                <a:solidFill>
                  <a:srgbClr val="000000"/>
                </a:solidFill>
              </a:rPr>
              <a:t> &amp; </a:t>
            </a:r>
            <a:r>
              <a:rPr lang="en-US" sz="2000" dirty="0" err="1">
                <a:solidFill>
                  <a:srgbClr val="000000"/>
                </a:solidFill>
              </a:rPr>
              <a:t>Mer</a:t>
            </a:r>
            <a:r>
              <a:rPr lang="en-US" sz="2000" dirty="0">
                <a:solidFill>
                  <a:srgbClr val="000000"/>
                </a:solidFill>
              </a:rPr>
              <a:t> 1957, </a:t>
            </a:r>
            <a:r>
              <a:rPr lang="en-US" sz="2000" kern="1200" dirty="0" err="1">
                <a:solidFill>
                  <a:srgbClr val="000000"/>
                </a:solidFill>
              </a:rPr>
              <a:t>Mallis</a:t>
            </a:r>
            <a:r>
              <a:rPr lang="en-US" sz="2000" kern="1200" dirty="0">
                <a:solidFill>
                  <a:srgbClr val="000000"/>
                </a:solidFill>
              </a:rPr>
              <a:t> and Miller 1964</a:t>
            </a:r>
            <a:r>
              <a:rPr lang="en-US" sz="3200" kern="1200" dirty="0">
                <a:solidFill>
                  <a:srgbClr val="000000"/>
                </a:solidFill>
              </a:rPr>
              <a:t>)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90800"/>
            <a:ext cx="3733800" cy="294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6119336"/>
            <a:ext cx="9105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Products, vendors, or commercial services mentioned or pictured in this seminar are for illustrative purposes only and are not meant to be endorsements.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B29C0E1-E39D-4EAC-93C7-0DD2E7DAC49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D4D2D0"/>
              </a:solidFill>
            </a:endParaRPr>
          </a:p>
        </p:txBody>
      </p:sp>
      <p:pic>
        <p:nvPicPr>
          <p:cNvPr id="7" name="Picture 6" descr="Screen Shot 2014-10-22 at 11.43.34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4780257" cy="266700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37906634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B29C0E1-E39D-4EAC-93C7-0DD2E7DAC49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228600"/>
            <a:ext cx="8763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cap="all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3600" kern="0" cap="none" dirty="0">
                <a:solidFill>
                  <a:srgbClr val="0000FF"/>
                </a:solidFill>
                <a:effectLst/>
              </a:rPr>
              <a:t>Factors Affecting Bed Bug Control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990600"/>
            <a:ext cx="87630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buFont typeface="Arial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The extent of the infestation.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How well the area is prepared (hiding places removed, bed isolated, laundering of linens, etc.).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The quality and coverage of the pesticide application.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The targeting of all life stages.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Whether or not the bed bug population has developed resistance either to the specific pesticide or to the class of pesticides.</a:t>
            </a:r>
            <a:endParaRPr lang="en-US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4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8763000" cy="48768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Integrated Pest Management (IPM) approach is the most likely strategy to successfully eliminate bed bugs.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Integrated approaches for management of potentially resistant bed bugs.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Choose most appropriate treatment options based on: 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</a:rPr>
              <a:t>Level of infestation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</a:rPr>
              <a:t>Level of clutter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</a:rPr>
              <a:t>Square footage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</a:rPr>
              <a:t>Customer needs</a:t>
            </a:r>
          </a:p>
          <a:p>
            <a:pPr lvl="1"/>
            <a:r>
              <a:rPr lang="en-US" altLang="en-US" sz="2000" dirty="0">
                <a:solidFill>
                  <a:schemeClr val="bg1"/>
                </a:solidFill>
              </a:rPr>
              <a:t>Structure types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114800"/>
            <a:ext cx="2920718" cy="25146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8600" y="228600"/>
            <a:ext cx="8763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cap="all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3600" kern="0" cap="none" dirty="0">
                <a:solidFill>
                  <a:srgbClr val="0000FF"/>
                </a:solidFill>
                <a:effectLst/>
              </a:rPr>
              <a:t>Integrated approaches for management of pesticide resistance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B76B1-3DAF-4000-829A-015A107FD8C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7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55040"/>
            <a:ext cx="6858000" cy="58674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200" dirty="0">
                <a:solidFill>
                  <a:srgbClr val="000000"/>
                </a:solidFill>
              </a:rPr>
              <a:t>Becoming the primary methods used in combination with chemical methods.</a:t>
            </a:r>
          </a:p>
          <a:p>
            <a:pPr marL="520700" lvl="1" indent="-520700" eaLnBrk="1" hangingPunct="1">
              <a:defRPr/>
            </a:pPr>
            <a:r>
              <a:rPr lang="en-US" sz="3200" dirty="0">
                <a:solidFill>
                  <a:srgbClr val="000000"/>
                </a:solidFill>
              </a:rPr>
              <a:t>Heat (&gt;122°F)</a:t>
            </a:r>
          </a:p>
          <a:p>
            <a:pPr marL="0" lvl="1" indent="0" eaLnBrk="1" hangingPunct="1"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e.g. Dryer, steam, heat container</a:t>
            </a:r>
          </a:p>
          <a:p>
            <a:pPr marL="520700" lvl="1" indent="-520700" eaLnBrk="1" hangingPunct="1">
              <a:defRPr/>
            </a:pPr>
            <a:r>
              <a:rPr lang="en-US" sz="3200" dirty="0">
                <a:solidFill>
                  <a:srgbClr val="000000"/>
                </a:solidFill>
              </a:rPr>
              <a:t>Cold</a:t>
            </a:r>
          </a:p>
          <a:p>
            <a:pPr marL="0" lvl="1" indent="0" eaLnBrk="1" hangingPunct="1"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e.g. Freezer, liquid CO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  <a:endParaRPr lang="en-US" sz="2000" dirty="0">
              <a:solidFill>
                <a:srgbClr val="000000"/>
              </a:solidFill>
            </a:endParaRPr>
          </a:p>
          <a:p>
            <a:pPr marL="520700" lvl="1" indent="-520700" eaLnBrk="1" hangingPunct="1">
              <a:defRPr/>
            </a:pPr>
            <a:r>
              <a:rPr lang="en-US" sz="3200" dirty="0">
                <a:solidFill>
                  <a:srgbClr val="000000"/>
                </a:solidFill>
              </a:rPr>
              <a:t>Vacuuming</a:t>
            </a:r>
          </a:p>
          <a:p>
            <a:pPr marL="520700" lvl="1" indent="-520700" eaLnBrk="1" hangingPunct="1">
              <a:defRPr/>
            </a:pPr>
            <a:r>
              <a:rPr lang="en-US" altLang="zh-CN" sz="3200" dirty="0">
                <a:solidFill>
                  <a:srgbClr val="000000"/>
                </a:solidFill>
              </a:rPr>
              <a:t>Isolation</a:t>
            </a:r>
          </a:p>
          <a:p>
            <a:pPr marL="0" lvl="1" indent="0" eaLnBrk="1" hangingPunct="1">
              <a:buNone/>
              <a:defRPr/>
            </a:pPr>
            <a:r>
              <a:rPr lang="en-US" sz="2000" dirty="0">
                <a:solidFill>
                  <a:srgbClr val="000000"/>
                </a:solidFill>
              </a:rPr>
              <a:t>e.g. Encasement, bag infested items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2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0000FF"/>
                </a:solidFill>
                <a:latin typeface="+mj-lt"/>
              </a:rPr>
              <a:t>Non-chemical methods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D4D2D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19" y="12700"/>
            <a:ext cx="2329981" cy="172720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Picture 4" descr="Baseboard steam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63" y="1828800"/>
            <a:ext cx="2593337" cy="1738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6100" y="4102100"/>
            <a:ext cx="2667000" cy="17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Vacuum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657600"/>
            <a:ext cx="1608274" cy="3063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81200"/>
            <a:ext cx="2391806" cy="16764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361552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152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0000FF"/>
                </a:solidFill>
                <a:latin typeface="+mj-lt"/>
              </a:rPr>
              <a:t>Chemical Methods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B76B1-3DAF-4000-829A-015A107FD8C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990600"/>
            <a:ext cx="83820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buFont typeface="Arial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&gt; 300 EPA registered products.</a:t>
            </a:r>
          </a:p>
          <a:p>
            <a:pPr marL="457200" indent="-457200">
              <a:buFont typeface="Arial"/>
              <a:buChar char="•"/>
            </a:pPr>
            <a:r>
              <a:rPr lang="en-US" altLang="en-US" sz="3200" dirty="0">
                <a:solidFill>
                  <a:schemeClr val="bg1"/>
                </a:solidFill>
              </a:rPr>
              <a:t>Seven chemical classes of pesticides:</a:t>
            </a:r>
          </a:p>
          <a:p>
            <a:pPr marL="857250" lvl="1" indent="-457200">
              <a:buFont typeface="Arial"/>
              <a:buChar char="•"/>
            </a:pPr>
            <a:r>
              <a:rPr lang="en-US" altLang="en-US" dirty="0" err="1">
                <a:solidFill>
                  <a:schemeClr val="bg1"/>
                </a:solidFill>
              </a:rPr>
              <a:t>Pyrethrins</a:t>
            </a:r>
            <a:endParaRPr lang="en-US" altLang="en-US" dirty="0">
              <a:solidFill>
                <a:schemeClr val="bg1"/>
              </a:solidFill>
            </a:endParaRPr>
          </a:p>
          <a:p>
            <a:pPr marL="857250" lvl="1" indent="-457200">
              <a:buFont typeface="Arial"/>
              <a:buChar char="•"/>
            </a:pPr>
            <a:r>
              <a:rPr lang="en-US" altLang="en-US" dirty="0" err="1">
                <a:solidFill>
                  <a:schemeClr val="bg1"/>
                </a:solidFill>
              </a:rPr>
              <a:t>Pyrethroids</a:t>
            </a:r>
            <a:endParaRPr lang="en-US" altLang="en-US" dirty="0">
              <a:solidFill>
                <a:schemeClr val="bg1"/>
              </a:solidFill>
            </a:endParaRPr>
          </a:p>
          <a:p>
            <a:pPr marL="857250" lvl="1" indent="-457200">
              <a:buFont typeface="Arial"/>
              <a:buChar char="•"/>
            </a:pPr>
            <a:r>
              <a:rPr lang="en-US" altLang="en-US" dirty="0" err="1">
                <a:solidFill>
                  <a:schemeClr val="bg1"/>
                </a:solidFill>
              </a:rPr>
              <a:t>Neonicotinoids</a:t>
            </a:r>
            <a:endParaRPr lang="en-US" altLang="en-US" dirty="0">
              <a:solidFill>
                <a:schemeClr val="bg1"/>
              </a:solidFill>
            </a:endParaRPr>
          </a:p>
          <a:p>
            <a:pPr marL="857250" lvl="1" indent="-457200">
              <a:buFont typeface="Arial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Desiccants (</a:t>
            </a:r>
            <a:r>
              <a:rPr lang="en-US" altLang="en-US" sz="2000" dirty="0">
                <a:solidFill>
                  <a:schemeClr val="bg1"/>
                </a:solidFill>
              </a:rPr>
              <a:t>DE, </a:t>
            </a:r>
            <a:r>
              <a:rPr lang="en-US" altLang="en-US" sz="2000" dirty="0" err="1">
                <a:solidFill>
                  <a:schemeClr val="bg1"/>
                </a:solidFill>
              </a:rPr>
              <a:t>Cimexa</a:t>
            </a:r>
            <a:r>
              <a:rPr lang="en-US" altLang="en-US" sz="2000" dirty="0">
                <a:solidFill>
                  <a:schemeClr val="bg1"/>
                </a:solidFill>
              </a:rPr>
              <a:t>, Boric acid)</a:t>
            </a:r>
          </a:p>
          <a:p>
            <a:pPr marL="857250" lvl="1" indent="-457200">
              <a:buFont typeface="Arial"/>
              <a:buChar char="•"/>
            </a:pPr>
            <a:r>
              <a:rPr lang="en-US" altLang="en-US" dirty="0" err="1">
                <a:solidFill>
                  <a:schemeClr val="bg1"/>
                </a:solidFill>
              </a:rPr>
              <a:t>Biochemicals</a:t>
            </a:r>
            <a:r>
              <a:rPr lang="en-US" altLang="en-US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rgbClr val="000000"/>
                </a:solidFill>
              </a:rPr>
              <a:t>Cold pressed </a:t>
            </a:r>
            <a:r>
              <a:rPr lang="en-US" sz="2000" dirty="0" err="1">
                <a:solidFill>
                  <a:srgbClr val="000000"/>
                </a:solidFill>
              </a:rPr>
              <a:t>neem</a:t>
            </a:r>
            <a:r>
              <a:rPr lang="en-US" sz="2000" dirty="0">
                <a:solidFill>
                  <a:srgbClr val="000000"/>
                </a:solidFill>
              </a:rPr>
              <a:t> oil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altLang="en-US" dirty="0">
              <a:solidFill>
                <a:schemeClr val="bg1"/>
              </a:solidFill>
            </a:endParaRPr>
          </a:p>
          <a:p>
            <a:pPr marL="857250" lvl="1" indent="-457200">
              <a:buFont typeface="Arial"/>
              <a:buChar char="•"/>
            </a:pPr>
            <a:r>
              <a:rPr lang="en-US" altLang="en-US" dirty="0" err="1">
                <a:solidFill>
                  <a:schemeClr val="bg1"/>
                </a:solidFill>
              </a:rPr>
              <a:t>Pyrroles</a:t>
            </a:r>
            <a:r>
              <a:rPr lang="en-US" alt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chlorfenapyr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altLang="en-US" dirty="0">
              <a:solidFill>
                <a:schemeClr val="bg1"/>
              </a:solidFill>
            </a:endParaRPr>
          </a:p>
          <a:p>
            <a:pPr marL="857250" lvl="1" indent="-457200">
              <a:buFont typeface="Arial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Insect growth regulators</a:t>
            </a:r>
          </a:p>
          <a:p>
            <a:pPr marL="457200" indent="-457200">
              <a:buFont typeface="Arial"/>
              <a:buChar char="•"/>
            </a:pPr>
            <a:r>
              <a:rPr lang="en-US" altLang="en-US" sz="3200" dirty="0" err="1">
                <a:solidFill>
                  <a:schemeClr val="bg1"/>
                </a:solidFill>
              </a:rPr>
              <a:t>Dichlorvos</a:t>
            </a:r>
            <a:r>
              <a:rPr lang="en-US" altLang="en-US" sz="3200" dirty="0">
                <a:solidFill>
                  <a:schemeClr val="bg1"/>
                </a:solidFill>
              </a:rPr>
              <a:t> (known as DDVP, an organophosphate) as a pest strip.</a:t>
            </a:r>
          </a:p>
        </p:txBody>
      </p:sp>
      <p:pic>
        <p:nvPicPr>
          <p:cNvPr id="10" name="Picture 9" descr="606px-Environmental_Protection_Agency_logo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590800"/>
            <a:ext cx="230886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22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228600"/>
            <a:ext cx="9122646" cy="63454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0231803">
            <a:off x="606735" y="2678418"/>
            <a:ext cx="7773126" cy="1142628"/>
          </a:xfrm>
        </p:spPr>
        <p:txBody>
          <a:bodyPr/>
          <a:lstStyle/>
          <a:p>
            <a:r>
              <a:rPr lang="en-US" sz="6200" u="sng" dirty="0">
                <a:solidFill>
                  <a:schemeClr val="bg1"/>
                </a:solidFill>
              </a:rPr>
              <a:t>About</a:t>
            </a:r>
            <a:r>
              <a:rPr lang="en-US" sz="6200" dirty="0">
                <a:solidFill>
                  <a:schemeClr val="bg1"/>
                </a:solidFill>
              </a:rPr>
              <a:t> 30 </a:t>
            </a:r>
            <a:r>
              <a:rPr lang="en-US" sz="6200" dirty="0" err="1">
                <a:solidFill>
                  <a:schemeClr val="bg1"/>
                </a:solidFill>
              </a:rPr>
              <a:t>MoA</a:t>
            </a:r>
            <a:endParaRPr lang="en-US" sz="6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94AE9-F370-E040-A1E0-37A520A03F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381000"/>
            <a:ext cx="6705600" cy="60960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bg1"/>
                </a:solidFill>
              </a:rPr>
              <a:t>Resistance to </a:t>
            </a:r>
            <a:r>
              <a:rPr lang="en-US" altLang="en-US" sz="2800" dirty="0" err="1">
                <a:solidFill>
                  <a:schemeClr val="bg1"/>
                </a:solidFill>
              </a:rPr>
              <a:t>pyrethroid</a:t>
            </a:r>
            <a:r>
              <a:rPr lang="en-US" altLang="en-US" sz="2800" dirty="0">
                <a:solidFill>
                  <a:schemeClr val="bg1"/>
                </a:solidFill>
              </a:rPr>
              <a:t> products is </a:t>
            </a:r>
            <a:r>
              <a:rPr lang="en-US" altLang="en-US" sz="2800" u="sng" dirty="0">
                <a:solidFill>
                  <a:schemeClr val="bg1"/>
                </a:solidFill>
              </a:rPr>
              <a:t>very high. </a:t>
            </a: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</a:rPr>
              <a:t>Rotate pesticides with different mode of action.</a:t>
            </a: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</a:rPr>
              <a:t>Not all populations are resistant to the same products.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Use dual-action insecticides combining </a:t>
            </a:r>
            <a:r>
              <a:rPr lang="en-US" sz="2800" dirty="0" err="1">
                <a:solidFill>
                  <a:srgbClr val="000000"/>
                </a:solidFill>
              </a:rPr>
              <a:t>pyrethroids</a:t>
            </a:r>
            <a:r>
              <a:rPr lang="en-US" sz="2800" dirty="0">
                <a:solidFill>
                  <a:srgbClr val="000000"/>
                </a:solidFill>
              </a:rPr>
              <a:t> with </a:t>
            </a:r>
            <a:r>
              <a:rPr lang="en-US" sz="2800" dirty="0" err="1">
                <a:solidFill>
                  <a:srgbClr val="000000"/>
                </a:solidFill>
              </a:rPr>
              <a:t>neonicotinoids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Both </a:t>
            </a:r>
            <a:r>
              <a:rPr lang="en-US" sz="2800" dirty="0" err="1">
                <a:solidFill>
                  <a:srgbClr val="000000"/>
                </a:solidFill>
              </a:rPr>
              <a:t>chlorfenapyr</a:t>
            </a:r>
            <a:r>
              <a:rPr lang="en-US" sz="2800" dirty="0">
                <a:solidFill>
                  <a:srgbClr val="000000"/>
                </a:solidFill>
              </a:rPr>
              <a:t> and a juvenile hormone analog formulation exhibited effectiveness on </a:t>
            </a:r>
            <a:r>
              <a:rPr lang="en-US" sz="2800" dirty="0" err="1">
                <a:solidFill>
                  <a:srgbClr val="000000"/>
                </a:solidFill>
              </a:rPr>
              <a:t>pyrethroid</a:t>
            </a:r>
            <a:r>
              <a:rPr lang="en-US" sz="2800" dirty="0">
                <a:solidFill>
                  <a:srgbClr val="000000"/>
                </a:solidFill>
              </a:rPr>
              <a:t>-resistant bed bugs (</a:t>
            </a:r>
            <a:r>
              <a:rPr lang="en-US" sz="2000" dirty="0">
                <a:solidFill>
                  <a:srgbClr val="000000"/>
                </a:solidFill>
              </a:rPr>
              <a:t>Goodman et al. 2013).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749" name="Picture 6" descr="aerosols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1" y="380999"/>
            <a:ext cx="2463800" cy="1888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5301" name="Picture 5" descr="david spray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/>
          <a:stretch>
            <a:fillRect/>
          </a:stretch>
        </p:blipFill>
        <p:spPr bwMode="auto">
          <a:xfrm>
            <a:off x="6805034" y="2743200"/>
            <a:ext cx="2338965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B76B1-3DAF-4000-829A-015A107FD8C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10601" cy="5338763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Novel liquid pesticide formulations </a:t>
            </a:r>
          </a:p>
          <a:p>
            <a:pPr lvl="1" eaLnBrk="1" hangingPunct="1"/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Temprid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 (</a:t>
            </a:r>
            <a:r>
              <a:rPr lang="el-GR" altLang="en-US" sz="2800" dirty="0">
                <a:solidFill>
                  <a:schemeClr val="bg1"/>
                </a:solidFill>
                <a:cs typeface="Times New Roman" pitchFamily="18" charset="0"/>
              </a:rPr>
              <a:t>β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-cyfluthrin &amp; </a:t>
            </a:r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imidacloprid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lvl="1" eaLnBrk="1" hangingPunct="1"/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Transport (bifenthrin &amp; </a:t>
            </a:r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acetamiprid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lvl="1" eaLnBrk="1" hangingPunct="1"/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Tandam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 (</a:t>
            </a:r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ƛ-cyhalothrin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 &amp; </a:t>
            </a:r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thiamethoxam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Chlorfenapyr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lvl="1" eaLnBrk="1" hangingPunct="1"/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pyrrole</a:t>
            </a:r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; “pro-insecticide”</a:t>
            </a: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Alpine Dust</a:t>
            </a:r>
          </a:p>
          <a:p>
            <a:pPr lvl="1" eaLnBrk="1" hangingPunct="1"/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Dinotefuran and DE</a:t>
            </a:r>
          </a:p>
          <a:p>
            <a:pPr eaLnBrk="1" hangingPunct="1"/>
            <a:r>
              <a:rPr lang="en-US" altLang="en-US" sz="2800" dirty="0" err="1">
                <a:solidFill>
                  <a:schemeClr val="bg1"/>
                </a:solidFill>
                <a:cs typeface="Times New Roman" pitchFamily="18" charset="0"/>
              </a:rPr>
              <a:t>CimeXa</a:t>
            </a:r>
            <a:endParaRPr lang="en-US" altLang="en-US" sz="2800" dirty="0">
              <a:solidFill>
                <a:schemeClr val="bg1"/>
              </a:solidFill>
              <a:cs typeface="Times New Roman" pitchFamily="18" charset="0"/>
            </a:endParaRPr>
          </a:p>
          <a:p>
            <a:pPr lvl="1" eaLnBrk="1" hangingPunct="1"/>
            <a:r>
              <a:rPr lang="en-US" altLang="en-US" sz="2800" dirty="0">
                <a:solidFill>
                  <a:schemeClr val="bg1"/>
                </a:solidFill>
                <a:cs typeface="Times New Roman" pitchFamily="18" charset="0"/>
              </a:rPr>
              <a:t>Amorphous silica gel</a:t>
            </a:r>
          </a:p>
        </p:txBody>
      </p:sp>
      <p:pic>
        <p:nvPicPr>
          <p:cNvPr id="32772" name="Picture 4" descr="WMDMOPC-Temprid-SC-400mL-500x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0" r="13440"/>
          <a:stretch>
            <a:fillRect/>
          </a:stretch>
        </p:blipFill>
        <p:spPr bwMode="auto">
          <a:xfrm>
            <a:off x="7391400" y="35560"/>
            <a:ext cx="1098550" cy="1659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3505200"/>
            <a:ext cx="987152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1524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+mj-lt"/>
              </a:rPr>
              <a:t>Many Legitimate Products</a:t>
            </a:r>
          </a:p>
        </p:txBody>
      </p:sp>
      <p:pic>
        <p:nvPicPr>
          <p:cNvPr id="2" name="Picture 1" descr="Screen Shot 2014-10-22 at 1.48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24200"/>
            <a:ext cx="3380769" cy="3200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81095"/>
            <a:ext cx="910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Products, vendors, or commercial services mentioned or pictured in this seminar are for illustrative purposes only and are not meant to be endorsements.</a:t>
            </a:r>
          </a:p>
        </p:txBody>
      </p:sp>
      <p:pic>
        <p:nvPicPr>
          <p:cNvPr id="11" name="Picture 5" descr="Cimexa_280x2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r="24001"/>
          <a:stretch>
            <a:fillRect/>
          </a:stretch>
        </p:blipFill>
        <p:spPr bwMode="auto">
          <a:xfrm>
            <a:off x="8192262" y="1219200"/>
            <a:ext cx="951738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461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152400"/>
            <a:ext cx="8763000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cap="all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4000" b="1" kern="0" cap="none" dirty="0">
                <a:solidFill>
                  <a:srgbClr val="0000FF"/>
                </a:solidFill>
              </a:rPr>
              <a:t>Summary of treatment options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66" y="1143000"/>
            <a:ext cx="9135533" cy="5016759"/>
            <a:chOff x="304800" y="1143000"/>
            <a:chExt cx="8839200" cy="4786767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1143001"/>
              <a:ext cx="5181600" cy="4786766"/>
            </a:xfrm>
            <a:prstGeom prst="rect">
              <a:avLst/>
            </a:prstGeom>
            <a:solidFill>
              <a:srgbClr val="E4CFFF"/>
            </a:solidFill>
          </p:spPr>
          <p:txBody>
            <a:bodyPr wrap="square" rtlCol="0">
              <a:spAutoFit/>
            </a:bodyPr>
            <a:lstStyle/>
            <a:p>
              <a:pPr marL="404813" indent="-404813"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</a:rPr>
                <a:t>Vacuuming</a:t>
              </a:r>
            </a:p>
            <a:p>
              <a:pPr marL="404813" indent="-404813"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</a:rPr>
                <a:t>Isolation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Encasements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Contain infested items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Make the bed an island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</a:rPr>
                <a:t>Freezing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Liquid CO2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Chest freezer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1600" y="1143000"/>
              <a:ext cx="3962400" cy="4786765"/>
            </a:xfrm>
            <a:prstGeom prst="rect">
              <a:avLst/>
            </a:prstGeom>
            <a:solidFill>
              <a:srgbClr val="E4CFFF"/>
            </a:solidFill>
          </p:spPr>
          <p:txBody>
            <a:bodyPr wrap="square" rtlCol="0">
              <a:spAutoFit/>
            </a:bodyPr>
            <a:lstStyle/>
            <a:p>
              <a:pPr marL="404813" indent="-404813"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</a:rPr>
                <a:t>Heat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Clothes dryer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Steam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Container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Whole unit</a:t>
              </a:r>
            </a:p>
            <a:p>
              <a:pPr marL="404813" indent="-404813"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</a:rPr>
                <a:t>Pesticides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Spray</a:t>
              </a:r>
            </a:p>
            <a:p>
              <a:pPr marL="914400" lvl="1" indent="-457200">
                <a:buFont typeface="Wingdings" charset="2"/>
                <a:buChar char="ü"/>
              </a:pPr>
              <a:r>
                <a:rPr lang="en-US" sz="3200" dirty="0">
                  <a:solidFill>
                    <a:srgbClr val="000000"/>
                  </a:solidFill>
                </a:rPr>
                <a:t>Dust</a:t>
              </a:r>
            </a:p>
            <a:p>
              <a:pPr marL="914400" lvl="1" indent="-457200">
                <a:buFont typeface="Wingdings" charset="2"/>
                <a:buChar char="ü"/>
              </a:pPr>
              <a:endParaRPr lang="en-US" sz="3200" dirty="0">
                <a:solidFill>
                  <a:srgbClr val="000000"/>
                </a:solidFill>
              </a:endParaRPr>
            </a:p>
            <a:p>
              <a:pPr lvl="1"/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36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pa-logo-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53" y="5217212"/>
            <a:ext cx="1493471" cy="14934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954" y="550628"/>
            <a:ext cx="7688974" cy="3352800"/>
          </a:xfrm>
        </p:spPr>
        <p:txBody>
          <a:bodyPr/>
          <a:lstStyle/>
          <a:p>
            <a:pPr marL="338138" indent="-338138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hlinkClick r:id="rId4"/>
              </a:rPr>
              <a:t>http://www2.epa.gov/bedbugs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hlinkClick r:id="rId4"/>
              </a:rPr>
              <a:t>https://cals.arizona.edu/apmc/public-health-IPM.html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Zhu et al. 2010. Arch. Insect </a:t>
            </a:r>
            <a:r>
              <a:rPr lang="en-US" sz="1600" dirty="0" err="1">
                <a:solidFill>
                  <a:srgbClr val="000000"/>
                </a:solidFill>
              </a:rPr>
              <a:t>Biochem</a:t>
            </a:r>
            <a:r>
              <a:rPr lang="en-US" sz="1600" dirty="0">
                <a:solidFill>
                  <a:srgbClr val="000000"/>
                </a:solidFill>
              </a:rPr>
              <a:t>. Physiol., 73: 245-257. </a:t>
            </a:r>
            <a:r>
              <a:rPr lang="fr-FR" sz="1600" dirty="0">
                <a:solidFill>
                  <a:srgbClr val="000000"/>
                </a:solidFill>
              </a:rPr>
              <a:t>doi:10.1002/arch.20355</a:t>
            </a:r>
          </a:p>
          <a:p>
            <a:pPr marL="338138" indent="-338138">
              <a:buFont typeface="+mj-lt"/>
              <a:buAutoNum type="arabicPeriod"/>
            </a:pPr>
            <a:r>
              <a:rPr lang="fr-FR" sz="1600" dirty="0">
                <a:solidFill>
                  <a:srgbClr val="000000"/>
                </a:solidFill>
              </a:rPr>
              <a:t>Zhu et al. 2016. </a:t>
            </a:r>
            <a:r>
              <a:rPr lang="fr-FR" sz="1600" dirty="0" err="1">
                <a:solidFill>
                  <a:srgbClr val="000000"/>
                </a:solidFill>
              </a:rPr>
              <a:t>Insects</a:t>
            </a:r>
            <a:r>
              <a:rPr lang="fr-FR" sz="1600" dirty="0">
                <a:solidFill>
                  <a:srgbClr val="000000"/>
                </a:solidFill>
              </a:rPr>
              <a:t>. 7(1), 2. </a:t>
            </a:r>
            <a:r>
              <a:rPr lang="en-US" sz="1600" dirty="0">
                <a:solidFill>
                  <a:srgbClr val="000000"/>
                </a:solidFill>
              </a:rPr>
              <a:t>doi:</a:t>
            </a:r>
            <a:r>
              <a:rPr lang="en-US" sz="1600" dirty="0">
                <a:solidFill>
                  <a:srgbClr val="000000"/>
                </a:solidFill>
                <a:hlinkClick r:id="rId5"/>
              </a:rPr>
              <a:t>0.3390/insects7010002</a:t>
            </a:r>
            <a:endParaRPr lang="en-US" sz="1600" dirty="0">
              <a:solidFill>
                <a:srgbClr val="000000"/>
              </a:solidFill>
            </a:endParaRPr>
          </a:p>
          <a:p>
            <a:pPr marL="338138" indent="-338138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Dr. Alvaro Romero. New Mexico State University. </a:t>
            </a:r>
            <a:r>
              <a:rPr lang="en-US" sz="1600" dirty="0">
                <a:solidFill>
                  <a:schemeClr val="bg1"/>
                </a:solidFill>
                <a:hlinkClick r:id="rId6"/>
              </a:rPr>
              <a:t>http://aces.nmsu.edu/faculty/romero/index.html</a:t>
            </a:r>
            <a:endParaRPr lang="en-US" sz="1600" dirty="0">
              <a:solidFill>
                <a:schemeClr val="bg1"/>
              </a:solidFill>
            </a:endParaRPr>
          </a:p>
          <a:p>
            <a:pPr marL="338138" indent="-338138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Romero and Anderson, 2016. Journal of Medical Entomology. 53(3): 727-731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Dang et al. 2017. Parasites &amp; Vectors. 10: 318. </a:t>
            </a:r>
            <a:r>
              <a:rPr lang="en-US" sz="1600" dirty="0">
                <a:solidFill>
                  <a:schemeClr val="bg1"/>
                </a:solidFill>
              </a:rPr>
              <a:t>DOI 10.1186/s13071-017-2232-3</a:t>
            </a:r>
          </a:p>
          <a:p>
            <a:pPr marL="338138" indent="-338138"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Book: Advances in the Biology and Management of Modern Bed Bugs, edited by Doggett, Miller and Lee. 2018. Wiley-Blackwell.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081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+mj-lt"/>
              </a:rPr>
              <a:t>Resources (</a:t>
            </a:r>
            <a:r>
              <a:rPr lang="en-US" sz="2400" dirty="0">
                <a:solidFill>
                  <a:srgbClr val="0000FF"/>
                </a:solidFill>
                <a:latin typeface="+mj-lt"/>
              </a:rPr>
              <a:t>Examples</a:t>
            </a:r>
            <a:r>
              <a:rPr lang="en-US" sz="3600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885DD-41A4-4481-8616-3368FAB7AB71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D4D2D0"/>
              </a:solidFill>
            </a:endParaRPr>
          </a:p>
        </p:txBody>
      </p:sp>
      <p:pic>
        <p:nvPicPr>
          <p:cNvPr id="10" name="Picture 9" descr="usda_nif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7" y="5814809"/>
            <a:ext cx="4876800" cy="929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5181600"/>
            <a:ext cx="1875263" cy="1569098"/>
          </a:xfrm>
          <a:prstGeom prst="rect">
            <a:avLst/>
          </a:prstGeom>
        </p:spPr>
      </p:pic>
      <p:pic>
        <p:nvPicPr>
          <p:cNvPr id="11" name="Picture 2" descr="Image result for western ipm cen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18" y="3780724"/>
            <a:ext cx="1943099" cy="129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270" y="3905190"/>
            <a:ext cx="7162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+mj-lt"/>
              </a:rPr>
              <a:t>Acknowledgements</a:t>
            </a:r>
          </a:p>
          <a:p>
            <a:endParaRPr lang="en-US" sz="1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954" y="4491370"/>
            <a:ext cx="7158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Drs. Dawn H. Gouge &amp; Alfred J. Fournier, University of Arizona</a:t>
            </a:r>
          </a:p>
          <a:p>
            <a:r>
              <a:rPr lang="en-US" sz="1600" dirty="0">
                <a:solidFill>
                  <a:schemeClr val="bg1"/>
                </a:solidFill>
              </a:rPr>
              <a:t>Dr. Alvaro Romero, New Mexico State University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Dr. </a:t>
            </a:r>
            <a:r>
              <a:rPr lang="en-US" sz="1600" dirty="0" err="1">
                <a:solidFill>
                  <a:schemeClr val="bg1"/>
                </a:solidFill>
              </a:rPr>
              <a:t>Changlu</a:t>
            </a:r>
            <a:r>
              <a:rPr lang="en-US" sz="1600" dirty="0">
                <a:solidFill>
                  <a:schemeClr val="bg1"/>
                </a:solidFill>
              </a:rPr>
              <a:t> Wang, Rutgers University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Dr. Fang Zhu, Penn State University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Dr. Stephen L. Doggett,  University of Sydney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08C314-1F90-6C4E-B4A3-60499BBA81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94" y="49517"/>
            <a:ext cx="1777105" cy="2247781"/>
          </a:xfrm>
          <a:prstGeom prst="rect">
            <a:avLst/>
          </a:prstGeom>
        </p:spPr>
      </p:pic>
      <p:pic>
        <p:nvPicPr>
          <p:cNvPr id="13" name="Picture 2" descr="Image result for NMSU LOGO">
            <a:extLst>
              <a:ext uri="{FF2B5EF4-FFF2-40B4-BE49-F238E27FC236}">
                <a16:creationId xmlns:a16="http://schemas.microsoft.com/office/drawing/2014/main" id="{5D2532A8-1EA4-9549-ADF3-7E34529E9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27" y="2389472"/>
            <a:ext cx="1122773" cy="1263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04487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495800"/>
            <a:ext cx="2286000" cy="1912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2057400"/>
            <a:ext cx="5410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Contact:</a:t>
            </a:r>
          </a:p>
          <a:p>
            <a:endParaRPr lang="en-US" sz="800" dirty="0">
              <a:solidFill>
                <a:srgbClr val="000000"/>
              </a:solidFill>
            </a:endParaRPr>
          </a:p>
          <a:p>
            <a:r>
              <a:rPr lang="en-US" sz="2800" dirty="0" err="1">
                <a:solidFill>
                  <a:srgbClr val="000000"/>
                </a:solidFill>
              </a:rPr>
              <a:t>Shujuan</a:t>
            </a:r>
            <a:r>
              <a:rPr lang="en-US" sz="2800" dirty="0">
                <a:solidFill>
                  <a:srgbClr val="000000"/>
                </a:solidFill>
              </a:rPr>
              <a:t> (Lucy) Li, Ph.D.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Assistant in Extension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Public Health IPM</a:t>
            </a:r>
          </a:p>
          <a:p>
            <a:r>
              <a:rPr lang="en-US" sz="2800" dirty="0">
                <a:solidFill>
                  <a:srgbClr val="000000"/>
                </a:solidFill>
              </a:rPr>
              <a:t>University of Arizona</a:t>
            </a:r>
          </a:p>
          <a:p>
            <a:r>
              <a:rPr lang="en-US" sz="2800" dirty="0">
                <a:solidFill>
                  <a:srgbClr val="000000"/>
                </a:solidFill>
              </a:rPr>
              <a:t>Maricopa Agricultural Center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37860 W. Smith-</a:t>
            </a:r>
            <a:r>
              <a:rPr lang="en-US" sz="2800" dirty="0" err="1">
                <a:solidFill>
                  <a:srgbClr val="000000"/>
                </a:solidFill>
              </a:rPr>
              <a:t>Enke</a:t>
            </a:r>
            <a:r>
              <a:rPr lang="en-US" sz="2800" dirty="0">
                <a:solidFill>
                  <a:srgbClr val="000000"/>
                </a:solidFill>
              </a:rPr>
              <a:t> Road</a:t>
            </a:r>
          </a:p>
          <a:p>
            <a:r>
              <a:rPr lang="it-IT" sz="2800" dirty="0">
                <a:solidFill>
                  <a:srgbClr val="000000"/>
                </a:solidFill>
              </a:rPr>
              <a:t>Maricopa, AZ 85138-3010</a:t>
            </a:r>
          </a:p>
          <a:p>
            <a:r>
              <a:rPr lang="it-IT" sz="2800" u="sng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lucyli@email.arizona.edu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9" descr="UA-CALS-APMC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175248" cy="1652016"/>
          </a:xfrm>
          <a:prstGeom prst="rect">
            <a:avLst/>
          </a:prstGeom>
        </p:spPr>
      </p:pic>
      <p:pic>
        <p:nvPicPr>
          <p:cNvPr id="5" name="Picture 4" descr="IMG_750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981200"/>
            <a:ext cx="278402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67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3733800"/>
            <a:ext cx="2470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Hotels &amp; motels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2057400"/>
            <a:ext cx="1164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609600"/>
            <a:ext cx="188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Apartments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838200"/>
            <a:ext cx="1250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Schools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4038600"/>
            <a:ext cx="3154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Health care facilities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33400"/>
            <a:ext cx="2287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Public housing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1752600"/>
            <a:ext cx="235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Nursing homes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8600" y="1752600"/>
            <a:ext cx="154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Hospitals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3048000"/>
            <a:ext cx="2344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Transportation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4495800"/>
            <a:ext cx="1369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Airports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9800" y="2895600"/>
            <a:ext cx="2607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Medical facilities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867400"/>
            <a:ext cx="2852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Department stores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4876800"/>
            <a:ext cx="231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Movie theaters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400" y="2971800"/>
            <a:ext cx="164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Child care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1000" y="58674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Everywhere!!!!!</a:t>
            </a:r>
          </a:p>
        </p:txBody>
      </p:sp>
      <p:grpSp>
        <p:nvGrpSpPr>
          <p:cNvPr id="20" name="Group 19"/>
          <p:cNvGrpSpPr/>
          <p:nvPr/>
        </p:nvGrpSpPr>
        <p:grpSpPr>
          <a:xfrm rot="20167728">
            <a:off x="2362200" y="838200"/>
            <a:ext cx="838200" cy="1219200"/>
            <a:chOff x="6220119" y="910692"/>
            <a:chExt cx="4212354" cy="4892799"/>
          </a:xfrm>
        </p:grpSpPr>
        <p:pic>
          <p:nvPicPr>
            <p:cNvPr id="21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 rot="1746677">
            <a:off x="381000" y="1143000"/>
            <a:ext cx="838200" cy="1219200"/>
            <a:chOff x="6220119" y="910692"/>
            <a:chExt cx="4212354" cy="4892799"/>
          </a:xfrm>
        </p:grpSpPr>
        <p:pic>
          <p:nvPicPr>
            <p:cNvPr id="54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/>
          <p:cNvGrpSpPr/>
          <p:nvPr/>
        </p:nvGrpSpPr>
        <p:grpSpPr>
          <a:xfrm rot="1394591">
            <a:off x="435154" y="4535516"/>
            <a:ext cx="838200" cy="1219200"/>
            <a:chOff x="6220119" y="910692"/>
            <a:chExt cx="4212354" cy="4892799"/>
          </a:xfrm>
        </p:grpSpPr>
        <p:pic>
          <p:nvPicPr>
            <p:cNvPr id="57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 rot="16837881">
            <a:off x="4343400" y="1981200"/>
            <a:ext cx="838200" cy="1219200"/>
            <a:chOff x="6220119" y="910692"/>
            <a:chExt cx="4212354" cy="4892799"/>
          </a:xfrm>
        </p:grpSpPr>
        <p:pic>
          <p:nvPicPr>
            <p:cNvPr id="60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/>
          <p:cNvGrpSpPr/>
          <p:nvPr/>
        </p:nvGrpSpPr>
        <p:grpSpPr>
          <a:xfrm>
            <a:off x="8001000" y="0"/>
            <a:ext cx="838200" cy="1219200"/>
            <a:chOff x="6220119" y="910692"/>
            <a:chExt cx="4212354" cy="4892799"/>
          </a:xfrm>
        </p:grpSpPr>
        <p:pic>
          <p:nvPicPr>
            <p:cNvPr id="63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 rot="1183520">
            <a:off x="2971800" y="4572000"/>
            <a:ext cx="838200" cy="1219200"/>
            <a:chOff x="6220119" y="910692"/>
            <a:chExt cx="4212354" cy="4892799"/>
          </a:xfrm>
        </p:grpSpPr>
        <p:pic>
          <p:nvPicPr>
            <p:cNvPr id="66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 rot="20099874">
            <a:off x="8001000" y="4800600"/>
            <a:ext cx="838200" cy="1219200"/>
            <a:chOff x="6220119" y="910692"/>
            <a:chExt cx="4212354" cy="4892799"/>
          </a:xfrm>
        </p:grpSpPr>
        <p:pic>
          <p:nvPicPr>
            <p:cNvPr id="69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oup 70"/>
          <p:cNvGrpSpPr/>
          <p:nvPr/>
        </p:nvGrpSpPr>
        <p:grpSpPr>
          <a:xfrm rot="4628585">
            <a:off x="5638800" y="5105400"/>
            <a:ext cx="838200" cy="1219200"/>
            <a:chOff x="6220119" y="910692"/>
            <a:chExt cx="4212354" cy="4892799"/>
          </a:xfrm>
        </p:grpSpPr>
        <p:pic>
          <p:nvPicPr>
            <p:cNvPr id="72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0" t="7255" r="48072" b="6735"/>
            <a:stretch/>
          </p:blipFill>
          <p:spPr bwMode="auto">
            <a:xfrm flipH="1">
              <a:off x="8229600" y="914400"/>
              <a:ext cx="2202873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Image resul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9000" y1="22427" x2="30467" y2="12421"/>
                          <a14:foregroundMark x1="59200" y1="22139" x2="68333" y2="10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3" t="7255" r="13363" b="6735"/>
            <a:stretch/>
          </p:blipFill>
          <p:spPr bwMode="auto">
            <a:xfrm flipH="1">
              <a:off x="6220119" y="910692"/>
              <a:ext cx="2072149" cy="4889091"/>
            </a:xfrm>
            <a:prstGeom prst="rect">
              <a:avLst/>
            </a:prstGeom>
            <a:noFill/>
            <a:scene3d>
              <a:camera prst="orthographicFront"/>
              <a:lightRig rig="sunrise" dir="t"/>
            </a:scene3d>
            <a:sp3d prstMaterial="powder"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8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Have you seen these after treatments?</a:t>
            </a:r>
          </a:p>
        </p:txBody>
      </p:sp>
      <p:pic>
        <p:nvPicPr>
          <p:cNvPr id="12" name="Picture 2" descr="C:\Users\Alvaro\Pictures\Syngenta study photos\Syngenta field study August 2013\IMG_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641057" cy="309403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937403" cy="437746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276600"/>
            <a:ext cx="4855028" cy="313709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83595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95400" y="7620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Missed some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48400" y="685800"/>
            <a:ext cx="1221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Clutter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76600" y="3810000"/>
            <a:ext cx="261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Reintroduction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5800" y="152400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cs typeface="Arial" pitchFamily="34" charset="0"/>
              </a:rPr>
              <a:t>Possible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 reasons for treatment failure?</a:t>
            </a:r>
          </a:p>
        </p:txBody>
      </p:sp>
      <p:pic>
        <p:nvPicPr>
          <p:cNvPr id="9" name="Picture 4" descr="http://media-cdn.tripadvisor.com/media/photo-s/01/f4/0c/0d/just-some-of-the-furni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3147600" cy="236220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hotos-3.dropbox.com/t/2/AADXIUP0UDCAO6iGWKt_TJXYYnZUaQrHdix-S-Oi_glt7g/12/83970487/jpeg/32x32/3/1491494400/0/2/0000100.jpg/EMHPsEEYy8gzIAcoBw/4KvLaZ4vPwUzG_2nD4aCWFAVO_SrFHPYm4hZtchEORQ%2CroAe4RHeVBblA_tJOAMNBXfDf44248ZGUvSQ6bm72LE?dl=0&amp;size=800x600&amp;size_mod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3886200" cy="25891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MG_835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3657600" cy="27432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Picture 11" descr="Screen Shot 2018-02-19 at 11.13.4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191000"/>
            <a:ext cx="2819400" cy="250709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3" name="Picture 12" descr="Screen Shot 2018-02-19 at 11.14.5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7200"/>
            <a:ext cx="3253503" cy="243840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53270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7ED6F3-0632-4000-B059-86CB4B48134D}" type="slidenum">
              <a:rPr lang="en-US" smtClean="0">
                <a:solidFill>
                  <a:srgbClr val="D4D2D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85800" y="304800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cs typeface="Arial" pitchFamily="34" charset="0"/>
              </a:rPr>
              <a:t>Why an Insecticide Fails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8E36C-1DDE-F742-B52D-479109C4548F}"/>
              </a:ext>
            </a:extLst>
          </p:cNvPr>
          <p:cNvSpPr txBox="1"/>
          <p:nvPr/>
        </p:nvSpPr>
        <p:spPr>
          <a:xfrm>
            <a:off x="381000" y="1219200"/>
            <a:ext cx="7791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Incorrect dilution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Incorrect application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Out of 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Incorrectly stored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Harborages  not treated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Poor staff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9A3A3-9C15-2848-95CD-6D441786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43" y="4057313"/>
            <a:ext cx="4254513" cy="2510946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24434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5" name="TextBox 11"/>
          <p:cNvSpPr txBox="1">
            <a:spLocks noChangeArrowheads="1"/>
          </p:cNvSpPr>
          <p:nvPr/>
        </p:nvSpPr>
        <p:spPr bwMode="auto">
          <a:xfrm>
            <a:off x="304800" y="369218"/>
            <a:ext cx="838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omic Sans MS"/>
              </a:rPr>
              <a:t>Bed bugs survived direct insecticide sprays</a:t>
            </a:r>
          </a:p>
        </p:txBody>
      </p:sp>
      <p:pic>
        <p:nvPicPr>
          <p:cNvPr id="1474566" name="Picture 19" descr="DSCF026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015804" y="1828800"/>
            <a:ext cx="4656248" cy="3200400"/>
          </a:xfrm>
          <a:ln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 rot="3331457">
            <a:off x="6246812" y="2589799"/>
            <a:ext cx="708025" cy="338554"/>
          </a:xfrm>
          <a:prstGeom prst="rect">
            <a:avLst/>
          </a:prstGeom>
          <a:solidFill>
            <a:schemeClr val="accent3">
              <a:lumMod val="60000"/>
              <a:lumOff val="40000"/>
              <a:alpha val="89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.</a:t>
            </a:r>
          </a:p>
        </p:txBody>
      </p:sp>
      <p:sp>
        <p:nvSpPr>
          <p:cNvPr id="1474568" name="TextBox 16"/>
          <p:cNvSpPr txBox="1">
            <a:spLocks noChangeArrowheads="1"/>
          </p:cNvSpPr>
          <p:nvPr/>
        </p:nvSpPr>
        <p:spPr bwMode="auto">
          <a:xfrm>
            <a:off x="3124200" y="5334000"/>
            <a:ext cx="26272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omic Sans MS"/>
              </a:rPr>
              <a:t>Suspend®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omic Sans MS"/>
              </a:rPr>
              <a:t>Deltamethrin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omic Sans MS"/>
              </a:rPr>
              <a:t>)</a:t>
            </a:r>
          </a:p>
        </p:txBody>
      </p:sp>
      <p:pic>
        <p:nvPicPr>
          <p:cNvPr id="1474569" name="Picture 7" descr="P10100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943600" y="4114800"/>
            <a:ext cx="1524000" cy="2172831"/>
          </a:xfrm>
          <a:ln>
            <a:solidFill>
              <a:schemeClr val="tx1"/>
            </a:solidFill>
          </a:ln>
        </p:spPr>
      </p:pic>
      <p:sp>
        <p:nvSpPr>
          <p:cNvPr id="4" name="Up Arrow 3"/>
          <p:cNvSpPr/>
          <p:nvPr/>
        </p:nvSpPr>
        <p:spPr>
          <a:xfrm>
            <a:off x="3657600" y="3657600"/>
            <a:ext cx="352425" cy="7620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81095"/>
            <a:ext cx="910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Products, vendors, or commercial services mentioned or pictured in this seminar are for illustrative purposes only and are not meant to be endorsements.</a:t>
            </a:r>
          </a:p>
        </p:txBody>
      </p:sp>
    </p:spTree>
    <p:extLst>
      <p:ext uri="{BB962C8B-B14F-4D97-AF65-F5344CB8AC3E}">
        <p14:creationId xmlns:p14="http://schemas.microsoft.com/office/powerpoint/2010/main" val="75924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0" y="-794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5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194468"/>
              </p:ext>
            </p:extLst>
          </p:nvPr>
        </p:nvGraphicFramePr>
        <p:xfrm>
          <a:off x="609600" y="762000"/>
          <a:ext cx="377825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SPW 10.0 Graph" r:id="rId4" imgW="5523890" imgH="8132674" progId="SigmaPlotGraphicObject.9">
                  <p:embed/>
                </p:oleObj>
              </mc:Choice>
              <mc:Fallback>
                <p:oleObj name="SPW 10.0 Graph" r:id="rId4" imgW="5523890" imgH="8132674" progId="SigmaPlotGraphicObject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762000"/>
                        <a:ext cx="3778250" cy="556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5356473" y="6400800"/>
            <a:ext cx="37722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Romero et al. (2007) J. Med. </a:t>
            </a:r>
            <a:r>
              <a:rPr kumimoji="0" lang="en-US" altLang="en-US" sz="16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Entomol</a:t>
            </a:r>
            <a:r>
              <a:rPr kumimoji="0" lang="en-US" alt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4800600" y="4267200"/>
            <a:ext cx="42819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Resistance ratio (RR) at least 6,000 !!!</a:t>
            </a:r>
          </a:p>
        </p:txBody>
      </p:sp>
      <p:pic>
        <p:nvPicPr>
          <p:cNvPr id="155657" name="Picture 9" descr="mar-30-rg-1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600200"/>
            <a:ext cx="2247900" cy="2238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76200" y="152400"/>
            <a:ext cx="9067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omic Sans MS"/>
              </a:rPr>
              <a:t>Dose-response assays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Comic Sans MS"/>
              </a:rPr>
              <a:t> for field-collected strains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311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7_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5961</TotalTime>
  <Words>2037</Words>
  <Application>Microsoft Macintosh PowerPoint</Application>
  <PresentationFormat>On-screen Show (4:3)</PresentationFormat>
  <Paragraphs>357</Paragraphs>
  <Slides>39</Slides>
  <Notes>38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宋体</vt:lpstr>
      <vt:lpstr>Arial</vt:lpstr>
      <vt:lpstr>Calibri</vt:lpstr>
      <vt:lpstr>Century Schoolbook</vt:lpstr>
      <vt:lpstr>Comic Sans MS</vt:lpstr>
      <vt:lpstr>Franklin Gothic Book</vt:lpstr>
      <vt:lpstr>Gill Sans MT</vt:lpstr>
      <vt:lpstr>Times New Roman</vt:lpstr>
      <vt:lpstr>Wingdings</vt:lpstr>
      <vt:lpstr>7_ClassicPhotoAlbum</vt:lpstr>
      <vt:lpstr>1_ClassicPhotoAlbum</vt:lpstr>
      <vt:lpstr>ClassicPhotoAlbum</vt:lpstr>
      <vt:lpstr>SPW 10.0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30 MoA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Let the Bed Bugs Bite – Dawn H Gouge</dc:title>
  <dc:creator>Dawn Gouge</dc:creator>
  <cp:lastModifiedBy>Microsoft Office User</cp:lastModifiedBy>
  <cp:revision>547</cp:revision>
  <cp:lastPrinted>2017-02-17T18:15:30Z</cp:lastPrinted>
  <dcterms:created xsi:type="dcterms:W3CDTF">2014-03-01T20:56:07Z</dcterms:created>
  <dcterms:modified xsi:type="dcterms:W3CDTF">2019-03-12T21:39:19Z</dcterms:modified>
</cp:coreProperties>
</file>